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handoutMasterIdLst>
    <p:handoutMasterId r:id="rId66"/>
  </p:handoutMasterIdLst>
  <p:sldIdLst>
    <p:sldId id="256" r:id="rId2"/>
    <p:sldId id="257" r:id="rId3"/>
    <p:sldId id="259" r:id="rId4"/>
    <p:sldId id="260" r:id="rId5"/>
    <p:sldId id="275" r:id="rId6"/>
    <p:sldId id="371" r:id="rId7"/>
    <p:sldId id="372" r:id="rId8"/>
    <p:sldId id="373" r:id="rId9"/>
    <p:sldId id="374" r:id="rId10"/>
    <p:sldId id="297" r:id="rId11"/>
    <p:sldId id="299" r:id="rId12"/>
    <p:sldId id="301" r:id="rId13"/>
    <p:sldId id="316" r:id="rId14"/>
    <p:sldId id="318" r:id="rId15"/>
    <p:sldId id="319" r:id="rId16"/>
    <p:sldId id="370" r:id="rId17"/>
    <p:sldId id="320" r:id="rId18"/>
    <p:sldId id="321" r:id="rId19"/>
    <p:sldId id="322" r:id="rId20"/>
    <p:sldId id="369" r:id="rId21"/>
    <p:sldId id="324" r:id="rId22"/>
    <p:sldId id="326" r:id="rId23"/>
    <p:sldId id="375" r:id="rId24"/>
    <p:sldId id="327" r:id="rId25"/>
    <p:sldId id="334" r:id="rId26"/>
    <p:sldId id="335" r:id="rId27"/>
    <p:sldId id="337" r:id="rId28"/>
    <p:sldId id="342" r:id="rId29"/>
    <p:sldId id="347" r:id="rId30"/>
    <p:sldId id="348" r:id="rId31"/>
    <p:sldId id="349" r:id="rId32"/>
    <p:sldId id="350" r:id="rId33"/>
    <p:sldId id="351" r:id="rId34"/>
    <p:sldId id="352" r:id="rId35"/>
    <p:sldId id="302" r:id="rId36"/>
    <p:sldId id="376" r:id="rId37"/>
    <p:sldId id="303" r:id="rId38"/>
    <p:sldId id="304" r:id="rId39"/>
    <p:sldId id="305" r:id="rId40"/>
    <p:sldId id="307" r:id="rId41"/>
    <p:sldId id="308" r:id="rId42"/>
    <p:sldId id="310" r:id="rId43"/>
    <p:sldId id="353" r:id="rId44"/>
    <p:sldId id="354" r:id="rId45"/>
    <p:sldId id="355" r:id="rId46"/>
    <p:sldId id="356" r:id="rId47"/>
    <p:sldId id="357" r:id="rId48"/>
    <p:sldId id="329" r:id="rId49"/>
    <p:sldId id="358" r:id="rId50"/>
    <p:sldId id="359" r:id="rId51"/>
    <p:sldId id="360" r:id="rId52"/>
    <p:sldId id="364" r:id="rId53"/>
    <p:sldId id="363" r:id="rId54"/>
    <p:sldId id="361" r:id="rId55"/>
    <p:sldId id="362" r:id="rId56"/>
    <p:sldId id="365" r:id="rId57"/>
    <p:sldId id="366" r:id="rId58"/>
    <p:sldId id="367" r:id="rId59"/>
    <p:sldId id="368" r:id="rId60"/>
    <p:sldId id="330" r:id="rId61"/>
    <p:sldId id="332" r:id="rId62"/>
    <p:sldId id="333" r:id="rId63"/>
    <p:sldId id="26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4660"/>
  </p:normalViewPr>
  <p:slideViewPr>
    <p:cSldViewPr snapToGrid="0">
      <p:cViewPr varScale="1">
        <p:scale>
          <a:sx n="87" d="100"/>
          <a:sy n="87" d="100"/>
        </p:scale>
        <p:origin x="504"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Desktop\Nandi\Project\Nandi\Project%20phase%202\GRAPH.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IN" sz="1200">
                <a:latin typeface="Times New Roman" panose="02020603050405020304" pitchFamily="18" charset="0"/>
                <a:cs typeface="Times New Roman" panose="02020603050405020304" pitchFamily="18" charset="0"/>
              </a:rPr>
              <a:t>PARTCLE SIZE DISTRIBUTION OF FINE AGGREGATE </a:t>
            </a:r>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scatterChart>
        <c:scatterStyle val="smoothMarker"/>
        <c:varyColors val="0"/>
        <c:ser>
          <c:idx val="0"/>
          <c:order val="0"/>
          <c:spPr>
            <a:ln w="9525" cap="rnd">
              <a:solidFill>
                <a:schemeClr val="accent1"/>
              </a:solidFill>
              <a:round/>
            </a:ln>
            <a:effectLst/>
          </c:spPr>
          <c:marker>
            <c:symbol val="circle"/>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xVal>
            <c:numRef>
              <c:f>Sheet1!$B$28:$B$35</c:f>
              <c:numCache>
                <c:formatCode>General</c:formatCode>
                <c:ptCount val="8"/>
                <c:pt idx="0">
                  <c:v>4.75</c:v>
                </c:pt>
                <c:pt idx="1">
                  <c:v>2.36</c:v>
                </c:pt>
                <c:pt idx="2">
                  <c:v>1.17</c:v>
                </c:pt>
                <c:pt idx="3">
                  <c:v>0.6</c:v>
                </c:pt>
                <c:pt idx="4">
                  <c:v>0.42499999999999999</c:v>
                </c:pt>
                <c:pt idx="5">
                  <c:v>0.3</c:v>
                </c:pt>
                <c:pt idx="6">
                  <c:v>0.15</c:v>
                </c:pt>
                <c:pt idx="7">
                  <c:v>7.4999999999999997E-2</c:v>
                </c:pt>
              </c:numCache>
            </c:numRef>
          </c:xVal>
          <c:yVal>
            <c:numRef>
              <c:f>Sheet1!$C$28:$C$35</c:f>
              <c:numCache>
                <c:formatCode>General</c:formatCode>
                <c:ptCount val="8"/>
                <c:pt idx="0">
                  <c:v>100</c:v>
                </c:pt>
                <c:pt idx="1">
                  <c:v>92.5</c:v>
                </c:pt>
                <c:pt idx="2">
                  <c:v>69.8</c:v>
                </c:pt>
                <c:pt idx="3">
                  <c:v>52.6</c:v>
                </c:pt>
                <c:pt idx="4">
                  <c:v>37.200000000000003</c:v>
                </c:pt>
                <c:pt idx="5">
                  <c:v>34.200000000000003</c:v>
                </c:pt>
                <c:pt idx="6">
                  <c:v>12.7</c:v>
                </c:pt>
                <c:pt idx="7">
                  <c:v>2.5</c:v>
                </c:pt>
              </c:numCache>
            </c:numRef>
          </c:yVal>
          <c:smooth val="1"/>
          <c:extLst>
            <c:ext xmlns:c16="http://schemas.microsoft.com/office/drawing/2014/chart" uri="{C3380CC4-5D6E-409C-BE32-E72D297353CC}">
              <c16:uniqueId val="{00000000-43B3-400F-B4BA-51DBDA3B3F6F}"/>
            </c:ext>
          </c:extLst>
        </c:ser>
        <c:dLbls>
          <c:dLblPos val="t"/>
          <c:showLegendKey val="0"/>
          <c:showVal val="1"/>
          <c:showCatName val="0"/>
          <c:showSerName val="0"/>
          <c:showPercent val="0"/>
          <c:showBubbleSize val="0"/>
        </c:dLbls>
        <c:axId val="474012968"/>
        <c:axId val="474011984"/>
      </c:scatterChart>
      <c:valAx>
        <c:axId val="474012968"/>
        <c:scaling>
          <c:logBase val="10"/>
          <c:orientation val="minMax"/>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sz="1200">
                    <a:latin typeface="Times New Roman" panose="02020603050405020304" pitchFamily="18" charset="0"/>
                    <a:cs typeface="Times New Roman" panose="02020603050405020304" pitchFamily="18" charset="0"/>
                  </a:rPr>
                  <a:t>PARTICLE SIZE IN MM </a:t>
                </a:r>
              </a:p>
            </c:rich>
          </c:tx>
          <c:layout/>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474011984"/>
        <c:crosses val="autoZero"/>
        <c:crossBetween val="midCat"/>
      </c:valAx>
      <c:valAx>
        <c:axId val="474011984"/>
        <c:scaling>
          <c:orientation val="minMax"/>
          <c:max val="110"/>
          <c:min val="0"/>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sz="1200">
                    <a:latin typeface="Times New Roman" panose="02020603050405020304" pitchFamily="18" charset="0"/>
                    <a:cs typeface="Times New Roman" panose="02020603050405020304" pitchFamily="18" charset="0"/>
                  </a:rPr>
                  <a:t>CUMMULATIVE % FINGER </a:t>
                </a:r>
              </a:p>
            </c:rich>
          </c:tx>
          <c:layout/>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low"/>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474012968"/>
        <c:crosses val="autoZero"/>
        <c:crossBetween val="midCat"/>
        <c:majorUnit val="10"/>
        <c:minorUnit val="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a:latin typeface="Times New Roman" panose="02020603050405020304" pitchFamily="18" charset="0"/>
                <a:cs typeface="Times New Roman" panose="02020603050405020304" pitchFamily="18" charset="0"/>
              </a:rPr>
              <a:t>28</a:t>
            </a:r>
            <a:r>
              <a:rPr lang="en-IN" b="1" baseline="0">
                <a:latin typeface="Times New Roman" panose="02020603050405020304" pitchFamily="18" charset="0"/>
                <a:cs typeface="Times New Roman" panose="02020603050405020304" pitchFamily="18" charset="0"/>
              </a:rPr>
              <a:t> </a:t>
            </a:r>
            <a:r>
              <a:rPr lang="en-IN" b="1">
                <a:latin typeface="Times New Roman" panose="02020603050405020304" pitchFamily="18" charset="0"/>
                <a:cs typeface="Times New Roman" panose="02020603050405020304" pitchFamily="18" charset="0"/>
              </a:rPr>
              <a:t>Days</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28 Days</c:v>
                </c:pt>
              </c:strCache>
            </c:strRef>
          </c:tx>
          <c:spPr>
            <a:solidFill>
              <a:schemeClr val="accent1">
                <a:shade val="65000"/>
              </a:schemeClr>
            </a:solidFill>
            <a:ln>
              <a:noFill/>
            </a:ln>
            <a:effectLst/>
          </c:spPr>
          <c:invertIfNegative val="0"/>
          <c:cat>
            <c:numRef>
              <c:f>Sheet1!$A$2:$A$7</c:f>
              <c:numCache>
                <c:formatCode>0%</c:formatCode>
                <c:ptCount val="6"/>
                <c:pt idx="0">
                  <c:v>0</c:v>
                </c:pt>
                <c:pt idx="1">
                  <c:v>0.15</c:v>
                </c:pt>
                <c:pt idx="2">
                  <c:v>0.25</c:v>
                </c:pt>
                <c:pt idx="3">
                  <c:v>0.3</c:v>
                </c:pt>
                <c:pt idx="4">
                  <c:v>0.4</c:v>
                </c:pt>
                <c:pt idx="5">
                  <c:v>0.5</c:v>
                </c:pt>
              </c:numCache>
            </c:numRef>
          </c:cat>
          <c:val>
            <c:numRef>
              <c:f>Sheet1!$B$2:$B$7</c:f>
              <c:numCache>
                <c:formatCode>General</c:formatCode>
                <c:ptCount val="6"/>
                <c:pt idx="0">
                  <c:v>2.83</c:v>
                </c:pt>
                <c:pt idx="1">
                  <c:v>3.25</c:v>
                </c:pt>
                <c:pt idx="2">
                  <c:v>2.97</c:v>
                </c:pt>
                <c:pt idx="3">
                  <c:v>2.69</c:v>
                </c:pt>
                <c:pt idx="4">
                  <c:v>2.2599999999999998</c:v>
                </c:pt>
                <c:pt idx="5">
                  <c:v>2</c:v>
                </c:pt>
              </c:numCache>
            </c:numRef>
          </c:val>
          <c:extLst>
            <c:ext xmlns:c16="http://schemas.microsoft.com/office/drawing/2014/chart" uri="{C3380CC4-5D6E-409C-BE32-E72D297353CC}">
              <c16:uniqueId val="{00000000-DBE4-4ED0-8D17-DBF765857580}"/>
            </c:ext>
          </c:extLst>
        </c:ser>
        <c:dLbls>
          <c:showLegendKey val="0"/>
          <c:showVal val="0"/>
          <c:showCatName val="0"/>
          <c:showSerName val="0"/>
          <c:showPercent val="0"/>
          <c:showBubbleSize val="0"/>
        </c:dLbls>
        <c:gapWidth val="219"/>
        <c:overlap val="-27"/>
        <c:axId val="799295696"/>
        <c:axId val="799296944"/>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Column2</c:v>
                      </c:pt>
                    </c:strCache>
                  </c:strRef>
                </c:tx>
                <c:spPr>
                  <a:solidFill>
                    <a:schemeClr val="accent1"/>
                  </a:solidFill>
                  <a:ln>
                    <a:noFill/>
                  </a:ln>
                  <a:effectLst/>
                </c:spPr>
                <c:invertIfNegative val="0"/>
                <c:cat>
                  <c:numRef>
                    <c:extLst>
                      <c:ex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c:ext uri="{02D57815-91ED-43cb-92C2-25804820EDAC}">
                        <c15:formulaRef>
                          <c15:sqref>Sheet1!$C$2:$C$7</c15:sqref>
                        </c15:formulaRef>
                      </c:ext>
                    </c:extLst>
                    <c:numCache>
                      <c:formatCode>General</c:formatCode>
                      <c:ptCount val="6"/>
                      <c:pt idx="0">
                        <c:v>2.4</c:v>
                      </c:pt>
                      <c:pt idx="1">
                        <c:v>4.4000000000000004</c:v>
                      </c:pt>
                      <c:pt idx="2">
                        <c:v>1.8</c:v>
                      </c:pt>
                      <c:pt idx="3">
                        <c:v>2.8</c:v>
                      </c:pt>
                    </c:numCache>
                  </c:numRef>
                </c:val>
                <c:extLst>
                  <c:ext xmlns:c16="http://schemas.microsoft.com/office/drawing/2014/chart" uri="{C3380CC4-5D6E-409C-BE32-E72D297353CC}">
                    <c16:uniqueId val="{00000001-DBE4-4ED0-8D17-DBF765857580}"/>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Series 3</c:v>
                      </c:pt>
                    </c:strCache>
                  </c:strRef>
                </c:tx>
                <c:spPr>
                  <a:solidFill>
                    <a:schemeClr val="accent1">
                      <a:tint val="65000"/>
                    </a:schemeClr>
                  </a:solidFill>
                  <a:ln>
                    <a:noFill/>
                  </a:ln>
                  <a:effectLst/>
                </c:spPr>
                <c:invertIfNegative val="0"/>
                <c:cat>
                  <c:numRef>
                    <c:extLst xmlns:c15="http://schemas.microsoft.com/office/drawing/2012/chart">
                      <c:ext xmlns:c15="http://schemas.microsoft.com/office/drawing/2012/char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xmlns:c15="http://schemas.microsoft.com/office/drawing/2012/chart">
                      <c:ext xmlns:c15="http://schemas.microsoft.com/office/drawing/2012/chart" uri="{02D57815-91ED-43cb-92C2-25804820EDAC}">
                        <c15:formulaRef>
                          <c15:sqref>Sheet1!$D$2:$D$7</c15:sqref>
                        </c15:formulaRef>
                      </c:ext>
                    </c:extLst>
                    <c:numCache>
                      <c:formatCode>General</c:formatCode>
                      <c:ptCount val="6"/>
                      <c:pt idx="0">
                        <c:v>2</c:v>
                      </c:pt>
                      <c:pt idx="1">
                        <c:v>2</c:v>
                      </c:pt>
                      <c:pt idx="2">
                        <c:v>3</c:v>
                      </c:pt>
                      <c:pt idx="3">
                        <c:v>5</c:v>
                      </c:pt>
                    </c:numCache>
                  </c:numRef>
                </c:val>
                <c:extLst xmlns:c15="http://schemas.microsoft.com/office/drawing/2012/chart">
                  <c:ext xmlns:c16="http://schemas.microsoft.com/office/drawing/2014/chart" uri="{C3380CC4-5D6E-409C-BE32-E72D297353CC}">
                    <c16:uniqueId val="{00000002-DBE4-4ED0-8D17-DBF765857580}"/>
                  </c:ext>
                </c:extLst>
              </c15:ser>
            </c15:filteredBarSeries>
          </c:ext>
        </c:extLst>
      </c:barChart>
      <c:catAx>
        <c:axId val="79929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200" b="1">
                    <a:latin typeface="Times New Roman" panose="02020603050405020304" pitchFamily="18" charset="0"/>
                    <a:cs typeface="Times New Roman" panose="02020603050405020304" pitchFamily="18" charset="0"/>
                  </a:rPr>
                  <a:t>Percentage</a:t>
                </a:r>
                <a:r>
                  <a:rPr lang="en-IN" sz="1200" b="1" baseline="0">
                    <a:latin typeface="Times New Roman" panose="02020603050405020304" pitchFamily="18" charset="0"/>
                    <a:cs typeface="Times New Roman" panose="02020603050405020304" pitchFamily="18" charset="0"/>
                  </a:rPr>
                  <a:t> Of Replacement</a:t>
                </a:r>
                <a:endParaRPr lang="en-IN" sz="1200" b="1">
                  <a:latin typeface="Times New Roman" panose="02020603050405020304" pitchFamily="18" charset="0"/>
                  <a:cs typeface="Times New Roman" panose="02020603050405020304" pitchFamily="18" charset="0"/>
                </a:endParaRP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9296944"/>
        <c:crosses val="autoZero"/>
        <c:auto val="1"/>
        <c:lblAlgn val="ctr"/>
        <c:lblOffset val="100"/>
        <c:noMultiLvlLbl val="0"/>
      </c:catAx>
      <c:valAx>
        <c:axId val="799296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200" b="1" baseline="0">
                    <a:latin typeface="Times New Roman" panose="02020603050405020304" pitchFamily="18" charset="0"/>
                    <a:cs typeface="Times New Roman" panose="02020603050405020304" pitchFamily="18" charset="0"/>
                  </a:rPr>
                  <a:t>Tensile Strength in N/mm</a:t>
                </a:r>
                <a:r>
                  <a:rPr lang="en-IN" sz="1200" b="1" baseline="30000">
                    <a:latin typeface="Times New Roman" panose="02020603050405020304" pitchFamily="18" charset="0"/>
                    <a:cs typeface="Times New Roman" panose="02020603050405020304" pitchFamily="18" charset="0"/>
                  </a:rPr>
                  <a:t>2</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9295696"/>
        <c:crosses val="autoZero"/>
        <c:crossBetween val="between"/>
      </c:valAx>
      <c:spPr>
        <a:noFill/>
        <a:ln>
          <a:noFill/>
        </a:ln>
        <a:effectLst/>
      </c:spPr>
    </c:plotArea>
    <c:legend>
      <c:legendPos val="b"/>
      <c:layout>
        <c:manualLayout>
          <c:xMode val="edge"/>
          <c:yMode val="edge"/>
          <c:x val="0.43476863779124386"/>
          <c:y val="0.92344338888805244"/>
          <c:w val="0.13046252282980755"/>
          <c:h val="5.743615222093414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IN" sz="1200">
                <a:latin typeface="Times New Roman" panose="02020603050405020304" pitchFamily="18" charset="0"/>
                <a:cs typeface="Times New Roman" panose="02020603050405020304" pitchFamily="18" charset="0"/>
              </a:rPr>
              <a:t>PARTCLE SIZE DISTRIBUTION OF</a:t>
            </a:r>
            <a:r>
              <a:rPr lang="en-IN" sz="1200" baseline="0">
                <a:latin typeface="Times New Roman" panose="02020603050405020304" pitchFamily="18" charset="0"/>
                <a:cs typeface="Times New Roman" panose="02020603050405020304" pitchFamily="18" charset="0"/>
              </a:rPr>
              <a:t> COARSE AGGREGATE</a:t>
            </a:r>
            <a:r>
              <a:rPr lang="en-IN" sz="1200">
                <a:latin typeface="Times New Roman" panose="02020603050405020304" pitchFamily="18" charset="0"/>
                <a:cs typeface="Times New Roman" panose="02020603050405020304" pitchFamily="18" charset="0"/>
              </a:rPr>
              <a:t> </a:t>
            </a:r>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10502378608923885"/>
          <c:y val="0.16374269005847952"/>
          <c:w val="0.86153871391076098"/>
          <c:h val="0.67802453485883929"/>
        </c:manualLayout>
      </c:layout>
      <c:scatterChart>
        <c:scatterStyle val="smoothMarker"/>
        <c:varyColors val="0"/>
        <c:ser>
          <c:idx val="0"/>
          <c:order val="0"/>
          <c:spPr>
            <a:ln w="9525" cap="rnd">
              <a:solidFill>
                <a:schemeClr val="accent1"/>
              </a:solidFill>
              <a:round/>
            </a:ln>
            <a:effectLst/>
          </c:spPr>
          <c:marker>
            <c:symbol val="circle"/>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xVal>
            <c:numRef>
              <c:f>Sheet1!$B$52:$B$59</c:f>
              <c:numCache>
                <c:formatCode>General</c:formatCode>
                <c:ptCount val="8"/>
                <c:pt idx="0">
                  <c:v>80</c:v>
                </c:pt>
                <c:pt idx="1">
                  <c:v>40</c:v>
                </c:pt>
                <c:pt idx="2">
                  <c:v>20</c:v>
                </c:pt>
                <c:pt idx="3">
                  <c:v>16</c:v>
                </c:pt>
                <c:pt idx="4">
                  <c:v>12.5</c:v>
                </c:pt>
                <c:pt idx="5">
                  <c:v>10</c:v>
                </c:pt>
                <c:pt idx="6">
                  <c:v>6.3</c:v>
                </c:pt>
                <c:pt idx="7">
                  <c:v>4.75</c:v>
                </c:pt>
              </c:numCache>
            </c:numRef>
          </c:xVal>
          <c:yVal>
            <c:numRef>
              <c:f>Sheet1!$C$52:$C$59</c:f>
              <c:numCache>
                <c:formatCode>General</c:formatCode>
                <c:ptCount val="8"/>
                <c:pt idx="0">
                  <c:v>100</c:v>
                </c:pt>
                <c:pt idx="1">
                  <c:v>100</c:v>
                </c:pt>
                <c:pt idx="2">
                  <c:v>97</c:v>
                </c:pt>
                <c:pt idx="3">
                  <c:v>64</c:v>
                </c:pt>
                <c:pt idx="4">
                  <c:v>21.14</c:v>
                </c:pt>
                <c:pt idx="5">
                  <c:v>6.44</c:v>
                </c:pt>
                <c:pt idx="6">
                  <c:v>3.04</c:v>
                </c:pt>
                <c:pt idx="7">
                  <c:v>1.04</c:v>
                </c:pt>
              </c:numCache>
            </c:numRef>
          </c:yVal>
          <c:smooth val="1"/>
          <c:extLst>
            <c:ext xmlns:c16="http://schemas.microsoft.com/office/drawing/2014/chart" uri="{C3380CC4-5D6E-409C-BE32-E72D297353CC}">
              <c16:uniqueId val="{00000000-678D-4076-B5F9-313D94D65710}"/>
            </c:ext>
          </c:extLst>
        </c:ser>
        <c:dLbls>
          <c:dLblPos val="t"/>
          <c:showLegendKey val="0"/>
          <c:showVal val="1"/>
          <c:showCatName val="0"/>
          <c:showSerName val="0"/>
          <c:showPercent val="0"/>
          <c:showBubbleSize val="0"/>
        </c:dLbls>
        <c:axId val="568983480"/>
        <c:axId val="568984136"/>
      </c:scatterChart>
      <c:valAx>
        <c:axId val="568983480"/>
        <c:scaling>
          <c:logBase val="10"/>
          <c:orientation val="minMax"/>
          <c:max val="110"/>
          <c:min val="1"/>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sz="1200">
                    <a:latin typeface="Times New Roman" panose="02020603050405020304" pitchFamily="18" charset="0"/>
                    <a:cs typeface="Times New Roman" panose="02020603050405020304" pitchFamily="18" charset="0"/>
                  </a:rPr>
                  <a:t>PARTICLE SIZE IN MM </a:t>
                </a:r>
              </a:p>
            </c:rich>
          </c:tx>
          <c:layout/>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568984136"/>
        <c:crosses val="autoZero"/>
        <c:crossBetween val="midCat"/>
        <c:majorUnit val="10"/>
      </c:valAx>
      <c:valAx>
        <c:axId val="568984136"/>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sz="1200">
                    <a:latin typeface="Times New Roman" panose="02020603050405020304" pitchFamily="18" charset="0"/>
                    <a:cs typeface="Times New Roman" panose="02020603050405020304" pitchFamily="18" charset="0"/>
                  </a:rPr>
                  <a:t>CUMMULATIVE % FINGER </a:t>
                </a:r>
              </a:p>
            </c:rich>
          </c:tx>
          <c:layout>
            <c:manualLayout>
              <c:xMode val="edge"/>
              <c:yMode val="edge"/>
              <c:x val="1.9801980198019802E-2"/>
              <c:y val="0.31860704014868957"/>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5689834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IN" sz="1200" b="1" i="0" u="none" strike="noStrike" baseline="0">
                <a:effectLst/>
                <a:latin typeface="Times New Roman" panose="02020603050405020304" pitchFamily="18" charset="0"/>
                <a:cs typeface="Times New Roman" panose="02020603050405020304" pitchFamily="18" charset="0"/>
              </a:rPr>
              <a:t>PARTCLE SIZE DISTRIBUTION OF BRICK AGGREGATE</a:t>
            </a:r>
            <a:r>
              <a:rPr lang="en-IN" sz="1600" b="1" i="0" u="none" strike="noStrike" baseline="0"/>
              <a:t>  </a:t>
            </a:r>
            <a:endParaRPr lang="en-IN" b="1"/>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9.3697625146254321E-2"/>
          <c:y val="0.20598686751641559"/>
          <c:w val="0.87979635075735996"/>
          <c:h val="0.61634504551357505"/>
        </c:manualLayout>
      </c:layout>
      <c:scatterChart>
        <c:scatterStyle val="smoothMarker"/>
        <c:varyColors val="0"/>
        <c:ser>
          <c:idx val="0"/>
          <c:order val="0"/>
          <c:spPr>
            <a:ln w="9525" cap="rnd">
              <a:solidFill>
                <a:schemeClr val="accent1"/>
              </a:solidFill>
              <a:round/>
            </a:ln>
            <a:effectLst/>
          </c:spPr>
          <c:marker>
            <c:symbol val="circle"/>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xVal>
            <c:numRef>
              <c:f>Sheet1!$B$3:$B$10</c:f>
              <c:numCache>
                <c:formatCode>General</c:formatCode>
                <c:ptCount val="8"/>
                <c:pt idx="0">
                  <c:v>4.75</c:v>
                </c:pt>
                <c:pt idx="1">
                  <c:v>2.36</c:v>
                </c:pt>
                <c:pt idx="2">
                  <c:v>1.17</c:v>
                </c:pt>
                <c:pt idx="3">
                  <c:v>0.6</c:v>
                </c:pt>
                <c:pt idx="4">
                  <c:v>0.42499999999999999</c:v>
                </c:pt>
                <c:pt idx="5">
                  <c:v>0.3</c:v>
                </c:pt>
                <c:pt idx="6">
                  <c:v>0.15</c:v>
                </c:pt>
                <c:pt idx="7">
                  <c:v>7.4999999999999997E-2</c:v>
                </c:pt>
              </c:numCache>
            </c:numRef>
          </c:xVal>
          <c:yVal>
            <c:numRef>
              <c:f>Sheet1!$C$3:$C$10</c:f>
              <c:numCache>
                <c:formatCode>General</c:formatCode>
                <c:ptCount val="8"/>
                <c:pt idx="0">
                  <c:v>97.2</c:v>
                </c:pt>
                <c:pt idx="1">
                  <c:v>87.8</c:v>
                </c:pt>
                <c:pt idx="2">
                  <c:v>76.099999999999994</c:v>
                </c:pt>
                <c:pt idx="3">
                  <c:v>63.4</c:v>
                </c:pt>
                <c:pt idx="4">
                  <c:v>47.8</c:v>
                </c:pt>
                <c:pt idx="5">
                  <c:v>44.5</c:v>
                </c:pt>
                <c:pt idx="6">
                  <c:v>20.8</c:v>
                </c:pt>
                <c:pt idx="7">
                  <c:v>5.9</c:v>
                </c:pt>
              </c:numCache>
            </c:numRef>
          </c:yVal>
          <c:smooth val="1"/>
          <c:extLst>
            <c:ext xmlns:c16="http://schemas.microsoft.com/office/drawing/2014/chart" uri="{C3380CC4-5D6E-409C-BE32-E72D297353CC}">
              <c16:uniqueId val="{00000000-15ED-4F5D-8871-737C5CD044A8}"/>
            </c:ext>
          </c:extLst>
        </c:ser>
        <c:dLbls>
          <c:dLblPos val="t"/>
          <c:showLegendKey val="0"/>
          <c:showVal val="1"/>
          <c:showCatName val="0"/>
          <c:showSerName val="0"/>
          <c:showPercent val="0"/>
          <c:showBubbleSize val="0"/>
        </c:dLbls>
        <c:axId val="460258952"/>
        <c:axId val="460256984"/>
      </c:scatterChart>
      <c:valAx>
        <c:axId val="460258952"/>
        <c:scaling>
          <c:logBase val="10"/>
          <c:orientation val="minMax"/>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sz="1200" b="1">
                    <a:latin typeface="Times New Roman" panose="02020603050405020304" pitchFamily="18" charset="0"/>
                    <a:cs typeface="Times New Roman" panose="02020603050405020304" pitchFamily="18" charset="0"/>
                  </a:rPr>
                  <a:t>PARTICLE SIZE IN MM </a:t>
                </a:r>
              </a:p>
            </c:rich>
          </c:tx>
          <c:layout/>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460256984"/>
        <c:crosses val="autoZero"/>
        <c:crossBetween val="midCat"/>
      </c:valAx>
      <c:valAx>
        <c:axId val="460256984"/>
        <c:scaling>
          <c:orientation val="minMax"/>
          <c:max val="110"/>
          <c:min val="0"/>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sz="1200" b="1">
                    <a:latin typeface="Times New Roman" panose="02020603050405020304" pitchFamily="18" charset="0"/>
                    <a:cs typeface="Times New Roman" panose="02020603050405020304" pitchFamily="18" charset="0"/>
                  </a:rPr>
                  <a:t>CUMMULATIVE % FINGER </a:t>
                </a:r>
              </a:p>
            </c:rich>
          </c:tx>
          <c:layout/>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low"/>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460258952"/>
        <c:crosses val="autoZero"/>
        <c:crossBetween val="midCat"/>
        <c:maj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a:latin typeface="Times New Roman" panose="02020603050405020304" pitchFamily="18" charset="0"/>
                <a:cs typeface="Times New Roman" panose="02020603050405020304" pitchFamily="18" charset="0"/>
              </a:rPr>
              <a:t>7 Days Curing  Compressive Strength </a:t>
            </a:r>
          </a:p>
        </c:rich>
      </c:tx>
      <c:layout>
        <c:manualLayout>
          <c:xMode val="edge"/>
          <c:yMode val="edge"/>
          <c:x val="0.24831583552055994"/>
          <c:y val="1.98412698412698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7 Days Curing </c:v>
                </c:pt>
              </c:strCache>
            </c:strRef>
          </c:tx>
          <c:spPr>
            <a:solidFill>
              <a:schemeClr val="accent1"/>
            </a:solidFill>
            <a:ln>
              <a:noFill/>
            </a:ln>
            <a:effectLst/>
          </c:spPr>
          <c:invertIfNegative val="0"/>
          <c:cat>
            <c:numRef>
              <c:f>Sheet1!$A$2:$A$7</c:f>
              <c:numCache>
                <c:formatCode>0%</c:formatCode>
                <c:ptCount val="6"/>
                <c:pt idx="0">
                  <c:v>0</c:v>
                </c:pt>
                <c:pt idx="1">
                  <c:v>0.15</c:v>
                </c:pt>
                <c:pt idx="2">
                  <c:v>0.25</c:v>
                </c:pt>
                <c:pt idx="3">
                  <c:v>0.3</c:v>
                </c:pt>
                <c:pt idx="4">
                  <c:v>0.4</c:v>
                </c:pt>
                <c:pt idx="5">
                  <c:v>0.5</c:v>
                </c:pt>
              </c:numCache>
            </c:numRef>
          </c:cat>
          <c:val>
            <c:numRef>
              <c:f>Sheet1!$B$2:$B$7</c:f>
              <c:numCache>
                <c:formatCode>General</c:formatCode>
                <c:ptCount val="6"/>
                <c:pt idx="0">
                  <c:v>22.6</c:v>
                </c:pt>
                <c:pt idx="1">
                  <c:v>23.11</c:v>
                </c:pt>
                <c:pt idx="2">
                  <c:v>21.77</c:v>
                </c:pt>
                <c:pt idx="3">
                  <c:v>20.440000000000001</c:v>
                </c:pt>
                <c:pt idx="4">
                  <c:v>18.66</c:v>
                </c:pt>
                <c:pt idx="5">
                  <c:v>16</c:v>
                </c:pt>
              </c:numCache>
            </c:numRef>
          </c:val>
          <c:extLst>
            <c:ext xmlns:c16="http://schemas.microsoft.com/office/drawing/2014/chart" uri="{C3380CC4-5D6E-409C-BE32-E72D297353CC}">
              <c16:uniqueId val="{00000000-7B17-4C52-9831-3B26BA5801C9}"/>
            </c:ext>
          </c:extLst>
        </c:ser>
        <c:dLbls>
          <c:showLegendKey val="0"/>
          <c:showVal val="0"/>
          <c:showCatName val="0"/>
          <c:showSerName val="0"/>
          <c:showPercent val="0"/>
          <c:showBubbleSize val="0"/>
        </c:dLbls>
        <c:gapWidth val="219"/>
        <c:overlap val="-27"/>
        <c:axId val="375441000"/>
        <c:axId val="37543968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Series 2</c:v>
                      </c:pt>
                    </c:strCache>
                  </c:strRef>
                </c:tx>
                <c:spPr>
                  <a:solidFill>
                    <a:schemeClr val="accent2"/>
                  </a:solidFill>
                  <a:ln>
                    <a:noFill/>
                  </a:ln>
                  <a:effectLst/>
                </c:spPr>
                <c:invertIfNegative val="0"/>
                <c:cat>
                  <c:numRef>
                    <c:extLst>
                      <c:ex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c:ext uri="{02D57815-91ED-43cb-92C2-25804820EDAC}">
                        <c15:formulaRef>
                          <c15:sqref>Sheet1!$C$2:$C$7</c15:sqref>
                        </c15:formulaRef>
                      </c:ext>
                    </c:extLst>
                    <c:numCache>
                      <c:formatCode>General</c:formatCode>
                      <c:ptCount val="6"/>
                      <c:pt idx="0">
                        <c:v>2.4</c:v>
                      </c:pt>
                      <c:pt idx="1">
                        <c:v>4.4000000000000004</c:v>
                      </c:pt>
                      <c:pt idx="2">
                        <c:v>1.8</c:v>
                      </c:pt>
                      <c:pt idx="3">
                        <c:v>2.8</c:v>
                      </c:pt>
                    </c:numCache>
                  </c:numRef>
                </c:val>
                <c:extLst>
                  <c:ext xmlns:c16="http://schemas.microsoft.com/office/drawing/2014/chart" uri="{C3380CC4-5D6E-409C-BE32-E72D297353CC}">
                    <c16:uniqueId val="{00000001-7B17-4C52-9831-3B26BA5801C9}"/>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Series 3</c:v>
                      </c:pt>
                    </c:strCache>
                  </c:strRef>
                </c:tx>
                <c:spPr>
                  <a:solidFill>
                    <a:schemeClr val="accent3"/>
                  </a:solidFill>
                  <a:ln>
                    <a:noFill/>
                  </a:ln>
                  <a:effectLst/>
                </c:spPr>
                <c:invertIfNegative val="0"/>
                <c:cat>
                  <c:numRef>
                    <c:extLst xmlns:c15="http://schemas.microsoft.com/office/drawing/2012/chart">
                      <c:ext xmlns:c15="http://schemas.microsoft.com/office/drawing/2012/char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xmlns:c15="http://schemas.microsoft.com/office/drawing/2012/chart">
                      <c:ext xmlns:c15="http://schemas.microsoft.com/office/drawing/2012/chart" uri="{02D57815-91ED-43cb-92C2-25804820EDAC}">
                        <c15:formulaRef>
                          <c15:sqref>Sheet1!$D$2:$D$7</c15:sqref>
                        </c15:formulaRef>
                      </c:ext>
                    </c:extLst>
                    <c:numCache>
                      <c:formatCode>General</c:formatCode>
                      <c:ptCount val="6"/>
                      <c:pt idx="0">
                        <c:v>2</c:v>
                      </c:pt>
                      <c:pt idx="1">
                        <c:v>2</c:v>
                      </c:pt>
                      <c:pt idx="2">
                        <c:v>3</c:v>
                      </c:pt>
                      <c:pt idx="3">
                        <c:v>5</c:v>
                      </c:pt>
                    </c:numCache>
                  </c:numRef>
                </c:val>
                <c:extLst xmlns:c15="http://schemas.microsoft.com/office/drawing/2012/chart">
                  <c:ext xmlns:c16="http://schemas.microsoft.com/office/drawing/2014/chart" uri="{C3380CC4-5D6E-409C-BE32-E72D297353CC}">
                    <c16:uniqueId val="{00000002-7B17-4C52-9831-3B26BA5801C9}"/>
                  </c:ext>
                </c:extLst>
              </c15:ser>
            </c15:filteredBarSeries>
          </c:ext>
        </c:extLst>
      </c:barChart>
      <c:catAx>
        <c:axId val="37544100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a:latin typeface="Times New Roman" panose="02020603050405020304" pitchFamily="18" charset="0"/>
                    <a:cs typeface="Times New Roman" panose="02020603050405020304" pitchFamily="18" charset="0"/>
                  </a:rPr>
                  <a:t>Percentage</a:t>
                </a:r>
                <a:r>
                  <a:rPr lang="en-US" sz="1400" b="1" baseline="0">
                    <a:latin typeface="Times New Roman" panose="02020603050405020304" pitchFamily="18" charset="0"/>
                    <a:cs typeface="Times New Roman" panose="02020603050405020304" pitchFamily="18" charset="0"/>
                  </a:rPr>
                  <a:t> of Replacement</a:t>
                </a:r>
                <a:endParaRPr lang="en-US" sz="1400" b="1">
                  <a:latin typeface="Times New Roman" panose="02020603050405020304" pitchFamily="18" charset="0"/>
                  <a:cs typeface="Times New Roman" panose="02020603050405020304" pitchFamily="18" charset="0"/>
                </a:endParaRP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439688"/>
        <c:crosses val="autoZero"/>
        <c:auto val="1"/>
        <c:lblAlgn val="ctr"/>
        <c:lblOffset val="100"/>
        <c:noMultiLvlLbl val="0"/>
      </c:catAx>
      <c:valAx>
        <c:axId val="375439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latin typeface="Times New Roman" panose="02020603050405020304" pitchFamily="18" charset="0"/>
                    <a:cs typeface="Times New Roman" panose="02020603050405020304" pitchFamily="18" charset="0"/>
                  </a:rPr>
                  <a:t>Compressive</a:t>
                </a:r>
                <a:r>
                  <a:rPr lang="en-US" sz="1200" b="1" baseline="0">
                    <a:latin typeface="Times New Roman" panose="02020603050405020304" pitchFamily="18" charset="0"/>
                    <a:cs typeface="Times New Roman" panose="02020603050405020304" pitchFamily="18" charset="0"/>
                  </a:rPr>
                  <a:t> Strength N/mm</a:t>
                </a:r>
                <a:r>
                  <a:rPr lang="en-US" sz="1200" b="1" baseline="30000">
                    <a:latin typeface="Times New Roman" panose="02020603050405020304" pitchFamily="18" charset="0"/>
                    <a:cs typeface="Times New Roman" panose="02020603050405020304" pitchFamily="18" charset="0"/>
                  </a:rPr>
                  <a:t>2</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4410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a:latin typeface="Times New Roman" panose="02020603050405020304" pitchFamily="18" charset="0"/>
                <a:cs typeface="Times New Roman" panose="02020603050405020304" pitchFamily="18" charset="0"/>
              </a:rPr>
              <a:t>14</a:t>
            </a:r>
            <a:r>
              <a:rPr lang="en-US" sz="1600" b="1" baseline="0">
                <a:latin typeface="Times New Roman" panose="02020603050405020304" pitchFamily="18" charset="0"/>
                <a:cs typeface="Times New Roman" panose="02020603050405020304" pitchFamily="18" charset="0"/>
              </a:rPr>
              <a:t> </a:t>
            </a:r>
            <a:r>
              <a:rPr lang="en-US" sz="1600" b="1">
                <a:latin typeface="Times New Roman" panose="02020603050405020304" pitchFamily="18" charset="0"/>
                <a:cs typeface="Times New Roman" panose="02020603050405020304" pitchFamily="18" charset="0"/>
              </a:rPr>
              <a:t>Days Curing  Compressive Strength </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14 Days Curing </c:v>
                </c:pt>
              </c:strCache>
            </c:strRef>
          </c:tx>
          <c:spPr>
            <a:solidFill>
              <a:schemeClr val="accent2"/>
            </a:solidFill>
            <a:ln>
              <a:noFill/>
            </a:ln>
            <a:effectLst/>
          </c:spPr>
          <c:invertIfNegative val="0"/>
          <c:cat>
            <c:numRef>
              <c:f>Sheet1!$A$2:$A$7</c:f>
              <c:numCache>
                <c:formatCode>0%</c:formatCode>
                <c:ptCount val="6"/>
                <c:pt idx="0">
                  <c:v>0</c:v>
                </c:pt>
                <c:pt idx="1">
                  <c:v>0.15</c:v>
                </c:pt>
                <c:pt idx="2">
                  <c:v>0.25</c:v>
                </c:pt>
                <c:pt idx="3">
                  <c:v>0.3</c:v>
                </c:pt>
                <c:pt idx="4">
                  <c:v>0.4</c:v>
                </c:pt>
                <c:pt idx="5">
                  <c:v>0.5</c:v>
                </c:pt>
              </c:numCache>
            </c:numRef>
          </c:cat>
          <c:val>
            <c:numRef>
              <c:f>Sheet1!$B$2:$B$7</c:f>
              <c:numCache>
                <c:formatCode>General</c:formatCode>
                <c:ptCount val="6"/>
                <c:pt idx="0">
                  <c:v>25.777999999999999</c:v>
                </c:pt>
                <c:pt idx="1">
                  <c:v>28</c:v>
                </c:pt>
                <c:pt idx="2">
                  <c:v>27.1</c:v>
                </c:pt>
                <c:pt idx="3">
                  <c:v>25.7</c:v>
                </c:pt>
                <c:pt idx="4">
                  <c:v>24</c:v>
                </c:pt>
                <c:pt idx="5">
                  <c:v>20.399999999999999</c:v>
                </c:pt>
              </c:numCache>
            </c:numRef>
          </c:val>
          <c:extLst>
            <c:ext xmlns:c16="http://schemas.microsoft.com/office/drawing/2014/chart" uri="{C3380CC4-5D6E-409C-BE32-E72D297353CC}">
              <c16:uniqueId val="{00000000-DE0E-475F-BEB1-551B0893E2C1}"/>
            </c:ext>
          </c:extLst>
        </c:ser>
        <c:dLbls>
          <c:showLegendKey val="0"/>
          <c:showVal val="0"/>
          <c:showCatName val="0"/>
          <c:showSerName val="0"/>
          <c:showPercent val="0"/>
          <c:showBubbleSize val="0"/>
        </c:dLbls>
        <c:gapWidth val="219"/>
        <c:overlap val="-27"/>
        <c:axId val="375441000"/>
        <c:axId val="37543968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Series 2</c:v>
                      </c:pt>
                    </c:strCache>
                  </c:strRef>
                </c:tx>
                <c:spPr>
                  <a:solidFill>
                    <a:schemeClr val="accent4"/>
                  </a:solidFill>
                  <a:ln>
                    <a:noFill/>
                  </a:ln>
                  <a:effectLst/>
                </c:spPr>
                <c:invertIfNegative val="0"/>
                <c:cat>
                  <c:numRef>
                    <c:extLst>
                      <c:ex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c:ext uri="{02D57815-91ED-43cb-92C2-25804820EDAC}">
                        <c15:formulaRef>
                          <c15:sqref>Sheet1!$C$2:$C$7</c15:sqref>
                        </c15:formulaRef>
                      </c:ext>
                    </c:extLst>
                    <c:numCache>
                      <c:formatCode>General</c:formatCode>
                      <c:ptCount val="6"/>
                      <c:pt idx="0">
                        <c:v>2.4</c:v>
                      </c:pt>
                      <c:pt idx="1">
                        <c:v>4.4000000000000004</c:v>
                      </c:pt>
                      <c:pt idx="2">
                        <c:v>1.8</c:v>
                      </c:pt>
                      <c:pt idx="3">
                        <c:v>2.8</c:v>
                      </c:pt>
                    </c:numCache>
                  </c:numRef>
                </c:val>
                <c:extLst>
                  <c:ext xmlns:c16="http://schemas.microsoft.com/office/drawing/2014/chart" uri="{C3380CC4-5D6E-409C-BE32-E72D297353CC}">
                    <c16:uniqueId val="{00000001-DE0E-475F-BEB1-551B0893E2C1}"/>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Series 3</c:v>
                      </c:pt>
                    </c:strCache>
                  </c:strRef>
                </c:tx>
                <c:spPr>
                  <a:solidFill>
                    <a:schemeClr val="accent6"/>
                  </a:solidFill>
                  <a:ln>
                    <a:noFill/>
                  </a:ln>
                  <a:effectLst/>
                </c:spPr>
                <c:invertIfNegative val="0"/>
                <c:cat>
                  <c:numRef>
                    <c:extLst xmlns:c15="http://schemas.microsoft.com/office/drawing/2012/chart">
                      <c:ext xmlns:c15="http://schemas.microsoft.com/office/drawing/2012/char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xmlns:c15="http://schemas.microsoft.com/office/drawing/2012/chart">
                      <c:ext xmlns:c15="http://schemas.microsoft.com/office/drawing/2012/chart" uri="{02D57815-91ED-43cb-92C2-25804820EDAC}">
                        <c15:formulaRef>
                          <c15:sqref>Sheet1!$D$2:$D$7</c15:sqref>
                        </c15:formulaRef>
                      </c:ext>
                    </c:extLst>
                    <c:numCache>
                      <c:formatCode>General</c:formatCode>
                      <c:ptCount val="6"/>
                      <c:pt idx="0">
                        <c:v>2</c:v>
                      </c:pt>
                      <c:pt idx="1">
                        <c:v>2</c:v>
                      </c:pt>
                      <c:pt idx="2">
                        <c:v>3</c:v>
                      </c:pt>
                      <c:pt idx="3">
                        <c:v>5</c:v>
                      </c:pt>
                    </c:numCache>
                  </c:numRef>
                </c:val>
                <c:extLst xmlns:c15="http://schemas.microsoft.com/office/drawing/2012/chart">
                  <c:ext xmlns:c16="http://schemas.microsoft.com/office/drawing/2014/chart" uri="{C3380CC4-5D6E-409C-BE32-E72D297353CC}">
                    <c16:uniqueId val="{00000002-DE0E-475F-BEB1-551B0893E2C1}"/>
                  </c:ext>
                </c:extLst>
              </c15:ser>
            </c15:filteredBarSeries>
          </c:ext>
        </c:extLst>
      </c:barChart>
      <c:catAx>
        <c:axId val="37544100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a:latin typeface="Times New Roman" panose="02020603050405020304" pitchFamily="18" charset="0"/>
                    <a:cs typeface="Times New Roman" panose="02020603050405020304" pitchFamily="18" charset="0"/>
                  </a:rPr>
                  <a:t>Percentage</a:t>
                </a:r>
                <a:r>
                  <a:rPr lang="en-US" sz="1400" b="1" baseline="0">
                    <a:latin typeface="Times New Roman" panose="02020603050405020304" pitchFamily="18" charset="0"/>
                    <a:cs typeface="Times New Roman" panose="02020603050405020304" pitchFamily="18" charset="0"/>
                  </a:rPr>
                  <a:t> of Replacement</a:t>
                </a:r>
                <a:endParaRPr lang="en-US" sz="1400" b="1">
                  <a:latin typeface="Times New Roman" panose="02020603050405020304" pitchFamily="18" charset="0"/>
                  <a:cs typeface="Times New Roman" panose="02020603050405020304" pitchFamily="18" charset="0"/>
                </a:endParaRP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439688"/>
        <c:crosses val="autoZero"/>
        <c:auto val="1"/>
        <c:lblAlgn val="ctr"/>
        <c:lblOffset val="100"/>
        <c:noMultiLvlLbl val="0"/>
      </c:catAx>
      <c:valAx>
        <c:axId val="375439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i="0" baseline="0">
                    <a:effectLst/>
                    <a:latin typeface="Times New Roman" panose="02020603050405020304" pitchFamily="18" charset="0"/>
                    <a:cs typeface="Times New Roman" panose="02020603050405020304" pitchFamily="18" charset="0"/>
                  </a:rPr>
                  <a:t>Compressive Strength </a:t>
                </a:r>
              </a:p>
              <a:p>
                <a:pPr>
                  <a:defRPr/>
                </a:pPr>
                <a:r>
                  <a:rPr lang="en-US" sz="1200" b="1" i="0" baseline="0">
                    <a:effectLst/>
                    <a:latin typeface="Times New Roman" panose="02020603050405020304" pitchFamily="18" charset="0"/>
                    <a:cs typeface="Times New Roman" panose="02020603050405020304" pitchFamily="18" charset="0"/>
                  </a:rPr>
                  <a:t>N/mm</a:t>
                </a:r>
                <a:r>
                  <a:rPr lang="en-US" sz="1200" b="1" i="0" baseline="30000">
                    <a:effectLst/>
                    <a:latin typeface="Times New Roman" panose="02020603050405020304" pitchFamily="18" charset="0"/>
                    <a:cs typeface="Times New Roman" panose="02020603050405020304" pitchFamily="18" charset="0"/>
                  </a:rPr>
                  <a:t>2</a:t>
                </a:r>
                <a:endParaRPr lang="en-US" sz="1200" b="1" i="0" baseline="0">
                  <a:effectLst/>
                  <a:latin typeface="Times New Roman" panose="02020603050405020304" pitchFamily="18" charset="0"/>
                  <a:cs typeface="Times New Roman" panose="02020603050405020304" pitchFamily="18" charset="0"/>
                </a:endParaRPr>
              </a:p>
            </c:rich>
          </c:tx>
          <c:layout>
            <c:manualLayout>
              <c:xMode val="edge"/>
              <c:yMode val="edge"/>
              <c:x val="7.7513710546587827E-3"/>
              <c:y val="0.3178014548674599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4410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a:latin typeface="Times New Roman" panose="02020603050405020304" pitchFamily="18" charset="0"/>
                <a:cs typeface="Times New Roman" panose="02020603050405020304" pitchFamily="18" charset="0"/>
              </a:rPr>
              <a:t>28 Days Curing  Compressive Strength </a:t>
            </a:r>
          </a:p>
        </c:rich>
      </c:tx>
      <c:layout>
        <c:manualLayout>
          <c:xMode val="edge"/>
          <c:yMode val="edge"/>
          <c:x val="0.33530466715882618"/>
          <c:y val="2.427592778492329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28 Days Curing</c:v>
                </c:pt>
              </c:strCache>
            </c:strRef>
          </c:tx>
          <c:spPr>
            <a:solidFill>
              <a:schemeClr val="accent6"/>
            </a:solidFill>
            <a:ln>
              <a:noFill/>
            </a:ln>
            <a:effectLst/>
          </c:spPr>
          <c:invertIfNegative val="0"/>
          <c:cat>
            <c:numRef>
              <c:f>Sheet1!$A$2:$A$7</c:f>
              <c:numCache>
                <c:formatCode>0%</c:formatCode>
                <c:ptCount val="6"/>
                <c:pt idx="0">
                  <c:v>0</c:v>
                </c:pt>
                <c:pt idx="1">
                  <c:v>0.15</c:v>
                </c:pt>
                <c:pt idx="2">
                  <c:v>0.25</c:v>
                </c:pt>
                <c:pt idx="3">
                  <c:v>0.3</c:v>
                </c:pt>
                <c:pt idx="4">
                  <c:v>0.4</c:v>
                </c:pt>
                <c:pt idx="5">
                  <c:v>0.5</c:v>
                </c:pt>
              </c:numCache>
            </c:numRef>
          </c:cat>
          <c:val>
            <c:numRef>
              <c:f>Sheet1!$B$2:$B$7</c:f>
              <c:numCache>
                <c:formatCode>General</c:formatCode>
                <c:ptCount val="6"/>
                <c:pt idx="0">
                  <c:v>28</c:v>
                </c:pt>
                <c:pt idx="1">
                  <c:v>28.88</c:v>
                </c:pt>
                <c:pt idx="2">
                  <c:v>27.55</c:v>
                </c:pt>
                <c:pt idx="3">
                  <c:v>25.77</c:v>
                </c:pt>
                <c:pt idx="4">
                  <c:v>24.88</c:v>
                </c:pt>
                <c:pt idx="5">
                  <c:v>22.66</c:v>
                </c:pt>
              </c:numCache>
            </c:numRef>
          </c:val>
          <c:extLst>
            <c:ext xmlns:c16="http://schemas.microsoft.com/office/drawing/2014/chart" uri="{C3380CC4-5D6E-409C-BE32-E72D297353CC}">
              <c16:uniqueId val="{00000000-0120-4992-824E-8E9DD369D873}"/>
            </c:ext>
          </c:extLst>
        </c:ser>
        <c:dLbls>
          <c:showLegendKey val="0"/>
          <c:showVal val="0"/>
          <c:showCatName val="0"/>
          <c:showSerName val="0"/>
          <c:showPercent val="0"/>
          <c:showBubbleSize val="0"/>
        </c:dLbls>
        <c:gapWidth val="219"/>
        <c:overlap val="-27"/>
        <c:axId val="375441000"/>
        <c:axId val="37543968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Series 2</c:v>
                      </c:pt>
                    </c:strCache>
                  </c:strRef>
                </c:tx>
                <c:spPr>
                  <a:solidFill>
                    <a:schemeClr val="accent5"/>
                  </a:solidFill>
                  <a:ln>
                    <a:noFill/>
                  </a:ln>
                  <a:effectLst/>
                </c:spPr>
                <c:invertIfNegative val="0"/>
                <c:cat>
                  <c:numRef>
                    <c:extLst>
                      <c:ex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c:ext uri="{02D57815-91ED-43cb-92C2-25804820EDAC}">
                        <c15:formulaRef>
                          <c15:sqref>Sheet1!$C$2:$C$7</c15:sqref>
                        </c15:formulaRef>
                      </c:ext>
                    </c:extLst>
                    <c:numCache>
                      <c:formatCode>General</c:formatCode>
                      <c:ptCount val="6"/>
                      <c:pt idx="0">
                        <c:v>2.4</c:v>
                      </c:pt>
                      <c:pt idx="1">
                        <c:v>4.4000000000000004</c:v>
                      </c:pt>
                      <c:pt idx="2">
                        <c:v>1.8</c:v>
                      </c:pt>
                      <c:pt idx="3">
                        <c:v>2.8</c:v>
                      </c:pt>
                    </c:numCache>
                  </c:numRef>
                </c:val>
                <c:extLst>
                  <c:ext xmlns:c16="http://schemas.microsoft.com/office/drawing/2014/chart" uri="{C3380CC4-5D6E-409C-BE32-E72D297353CC}">
                    <c16:uniqueId val="{00000001-0120-4992-824E-8E9DD369D873}"/>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Series 3</c:v>
                      </c:pt>
                    </c:strCache>
                  </c:strRef>
                </c:tx>
                <c:spPr>
                  <a:solidFill>
                    <a:schemeClr val="accent4"/>
                  </a:solidFill>
                  <a:ln>
                    <a:noFill/>
                  </a:ln>
                  <a:effectLst/>
                </c:spPr>
                <c:invertIfNegative val="0"/>
                <c:cat>
                  <c:numRef>
                    <c:extLst xmlns:c15="http://schemas.microsoft.com/office/drawing/2012/chart">
                      <c:ext xmlns:c15="http://schemas.microsoft.com/office/drawing/2012/char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xmlns:c15="http://schemas.microsoft.com/office/drawing/2012/chart">
                      <c:ext xmlns:c15="http://schemas.microsoft.com/office/drawing/2012/chart" uri="{02D57815-91ED-43cb-92C2-25804820EDAC}">
                        <c15:formulaRef>
                          <c15:sqref>Sheet1!$D$2:$D$7</c15:sqref>
                        </c15:formulaRef>
                      </c:ext>
                    </c:extLst>
                    <c:numCache>
                      <c:formatCode>General</c:formatCode>
                      <c:ptCount val="6"/>
                      <c:pt idx="0">
                        <c:v>2</c:v>
                      </c:pt>
                      <c:pt idx="1">
                        <c:v>2</c:v>
                      </c:pt>
                      <c:pt idx="2">
                        <c:v>3</c:v>
                      </c:pt>
                      <c:pt idx="3">
                        <c:v>5</c:v>
                      </c:pt>
                    </c:numCache>
                  </c:numRef>
                </c:val>
                <c:extLst xmlns:c15="http://schemas.microsoft.com/office/drawing/2012/chart">
                  <c:ext xmlns:c16="http://schemas.microsoft.com/office/drawing/2014/chart" uri="{C3380CC4-5D6E-409C-BE32-E72D297353CC}">
                    <c16:uniqueId val="{00000002-0120-4992-824E-8E9DD369D873}"/>
                  </c:ext>
                </c:extLst>
              </c15:ser>
            </c15:filteredBarSeries>
          </c:ext>
        </c:extLst>
      </c:barChart>
      <c:catAx>
        <c:axId val="37544100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a:latin typeface="Times New Roman" panose="02020603050405020304" pitchFamily="18" charset="0"/>
                    <a:cs typeface="Times New Roman" panose="02020603050405020304" pitchFamily="18" charset="0"/>
                  </a:rPr>
                  <a:t>Percentage</a:t>
                </a:r>
                <a:r>
                  <a:rPr lang="en-US" sz="1400" b="1" baseline="0">
                    <a:latin typeface="Times New Roman" panose="02020603050405020304" pitchFamily="18" charset="0"/>
                    <a:cs typeface="Times New Roman" panose="02020603050405020304" pitchFamily="18" charset="0"/>
                  </a:rPr>
                  <a:t> of Replacement</a:t>
                </a:r>
                <a:endParaRPr lang="en-US" sz="1400" b="1">
                  <a:latin typeface="Times New Roman" panose="02020603050405020304" pitchFamily="18" charset="0"/>
                  <a:cs typeface="Times New Roman" panose="02020603050405020304" pitchFamily="18" charset="0"/>
                </a:endParaRPr>
              </a:p>
            </c:rich>
          </c:tx>
          <c:layout>
            <c:manualLayout>
              <c:xMode val="edge"/>
              <c:yMode val="edge"/>
              <c:x val="0.38148332568907145"/>
              <c:y val="0.876476377952755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439688"/>
        <c:crosses val="autoZero"/>
        <c:auto val="1"/>
        <c:lblAlgn val="ctr"/>
        <c:lblOffset val="100"/>
        <c:noMultiLvlLbl val="0"/>
      </c:catAx>
      <c:valAx>
        <c:axId val="375439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a:latin typeface="Times New Roman" panose="02020603050405020304" pitchFamily="18" charset="0"/>
                    <a:cs typeface="Times New Roman" panose="02020603050405020304" pitchFamily="18" charset="0"/>
                  </a:rPr>
                  <a:t>Compressive</a:t>
                </a:r>
                <a:r>
                  <a:rPr lang="en-US" sz="1400" b="1" baseline="0">
                    <a:latin typeface="Times New Roman" panose="02020603050405020304" pitchFamily="18" charset="0"/>
                    <a:cs typeface="Times New Roman" panose="02020603050405020304" pitchFamily="18" charset="0"/>
                  </a:rPr>
                  <a:t> Strength N/mm</a:t>
                </a:r>
                <a:r>
                  <a:rPr lang="en-US" sz="1400" b="1" baseline="30000">
                    <a:latin typeface="Times New Roman" panose="02020603050405020304" pitchFamily="18" charset="0"/>
                    <a:cs typeface="Times New Roman" panose="02020603050405020304" pitchFamily="18" charset="0"/>
                  </a:rPr>
                  <a:t>2</a:t>
                </a:r>
              </a:p>
            </c:rich>
          </c:tx>
          <c:layout>
            <c:manualLayout>
              <c:xMode val="edge"/>
              <c:yMode val="edge"/>
              <c:x val="6.1609477190254329E-3"/>
              <c:y val="0.31879980079681275"/>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4410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800" b="1" dirty="0" smtClean="0">
                <a:latin typeface="Times New Roman" panose="02020603050405020304" pitchFamily="18" charset="0"/>
                <a:cs typeface="Times New Roman" panose="02020603050405020304" pitchFamily="18" charset="0"/>
              </a:rPr>
              <a:t>7 DAYS FLEXURAL STRENGTH</a:t>
            </a:r>
            <a:endParaRPr lang="en-IN" sz="1800" b="1" dirty="0">
              <a:latin typeface="Times New Roman" panose="02020603050405020304" pitchFamily="18" charset="0"/>
              <a:cs typeface="Times New Roman" panose="02020603050405020304" pitchFamily="18" charset="0"/>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7 Days</c:v>
                </c:pt>
              </c:strCache>
            </c:strRef>
          </c:tx>
          <c:spPr>
            <a:solidFill>
              <a:schemeClr val="accent1"/>
            </a:solidFill>
            <a:ln>
              <a:noFill/>
            </a:ln>
            <a:effectLst/>
          </c:spPr>
          <c:invertIfNegative val="0"/>
          <c:cat>
            <c:numRef>
              <c:f>Sheet1!$A$2:$A$7</c:f>
              <c:numCache>
                <c:formatCode>0%</c:formatCode>
                <c:ptCount val="6"/>
                <c:pt idx="0">
                  <c:v>0</c:v>
                </c:pt>
                <c:pt idx="1">
                  <c:v>0.15</c:v>
                </c:pt>
                <c:pt idx="2">
                  <c:v>0.25</c:v>
                </c:pt>
                <c:pt idx="3">
                  <c:v>0.3</c:v>
                </c:pt>
                <c:pt idx="4">
                  <c:v>0.4</c:v>
                </c:pt>
                <c:pt idx="5">
                  <c:v>0.5</c:v>
                </c:pt>
              </c:numCache>
            </c:numRef>
          </c:cat>
          <c:val>
            <c:numRef>
              <c:f>Sheet1!$B$2:$B$7</c:f>
              <c:numCache>
                <c:formatCode>General</c:formatCode>
                <c:ptCount val="6"/>
                <c:pt idx="0">
                  <c:v>2.42</c:v>
                </c:pt>
                <c:pt idx="1">
                  <c:v>2.76</c:v>
                </c:pt>
                <c:pt idx="2">
                  <c:v>2.2999999999999998</c:v>
                </c:pt>
                <c:pt idx="3">
                  <c:v>2.69</c:v>
                </c:pt>
                <c:pt idx="4">
                  <c:v>2.11</c:v>
                </c:pt>
                <c:pt idx="5">
                  <c:v>1.8</c:v>
                </c:pt>
              </c:numCache>
            </c:numRef>
          </c:val>
          <c:extLst>
            <c:ext xmlns:c16="http://schemas.microsoft.com/office/drawing/2014/chart" uri="{C3380CC4-5D6E-409C-BE32-E72D297353CC}">
              <c16:uniqueId val="{00000000-F173-48C5-B999-BAB84FF32DE7}"/>
            </c:ext>
          </c:extLst>
        </c:ser>
        <c:dLbls>
          <c:showLegendKey val="0"/>
          <c:showVal val="0"/>
          <c:showCatName val="0"/>
          <c:showSerName val="0"/>
          <c:showPercent val="0"/>
          <c:showBubbleSize val="0"/>
        </c:dLbls>
        <c:gapWidth val="219"/>
        <c:overlap val="-27"/>
        <c:axId val="799295696"/>
        <c:axId val="799296944"/>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Column2</c:v>
                      </c:pt>
                    </c:strCache>
                  </c:strRef>
                </c:tx>
                <c:spPr>
                  <a:solidFill>
                    <a:schemeClr val="accent2"/>
                  </a:solidFill>
                  <a:ln>
                    <a:noFill/>
                  </a:ln>
                  <a:effectLst/>
                </c:spPr>
                <c:invertIfNegative val="0"/>
                <c:cat>
                  <c:numRef>
                    <c:extLst>
                      <c:ex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c:ext uri="{02D57815-91ED-43cb-92C2-25804820EDAC}">
                        <c15:formulaRef>
                          <c15:sqref>Sheet1!$C$2:$C$7</c15:sqref>
                        </c15:formulaRef>
                      </c:ext>
                    </c:extLst>
                    <c:numCache>
                      <c:formatCode>General</c:formatCode>
                      <c:ptCount val="6"/>
                      <c:pt idx="0">
                        <c:v>2.4</c:v>
                      </c:pt>
                      <c:pt idx="1">
                        <c:v>4.4000000000000004</c:v>
                      </c:pt>
                      <c:pt idx="2">
                        <c:v>1.8</c:v>
                      </c:pt>
                      <c:pt idx="3">
                        <c:v>2.8</c:v>
                      </c:pt>
                    </c:numCache>
                  </c:numRef>
                </c:val>
                <c:extLst>
                  <c:ext xmlns:c16="http://schemas.microsoft.com/office/drawing/2014/chart" uri="{C3380CC4-5D6E-409C-BE32-E72D297353CC}">
                    <c16:uniqueId val="{00000001-F173-48C5-B999-BAB84FF32DE7}"/>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Series 3</c:v>
                      </c:pt>
                    </c:strCache>
                  </c:strRef>
                </c:tx>
                <c:spPr>
                  <a:solidFill>
                    <a:schemeClr val="accent3"/>
                  </a:solidFill>
                  <a:ln>
                    <a:noFill/>
                  </a:ln>
                  <a:effectLst/>
                </c:spPr>
                <c:invertIfNegative val="0"/>
                <c:cat>
                  <c:numRef>
                    <c:extLst xmlns:c15="http://schemas.microsoft.com/office/drawing/2012/chart">
                      <c:ext xmlns:c15="http://schemas.microsoft.com/office/drawing/2012/char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xmlns:c15="http://schemas.microsoft.com/office/drawing/2012/chart">
                      <c:ext xmlns:c15="http://schemas.microsoft.com/office/drawing/2012/chart" uri="{02D57815-91ED-43cb-92C2-25804820EDAC}">
                        <c15:formulaRef>
                          <c15:sqref>Sheet1!$D$2:$D$7</c15:sqref>
                        </c15:formulaRef>
                      </c:ext>
                    </c:extLst>
                    <c:numCache>
                      <c:formatCode>General</c:formatCode>
                      <c:ptCount val="6"/>
                      <c:pt idx="0">
                        <c:v>2</c:v>
                      </c:pt>
                      <c:pt idx="1">
                        <c:v>2</c:v>
                      </c:pt>
                      <c:pt idx="2">
                        <c:v>3</c:v>
                      </c:pt>
                      <c:pt idx="3">
                        <c:v>5</c:v>
                      </c:pt>
                    </c:numCache>
                  </c:numRef>
                </c:val>
                <c:extLst xmlns:c15="http://schemas.microsoft.com/office/drawing/2012/chart">
                  <c:ext xmlns:c16="http://schemas.microsoft.com/office/drawing/2014/chart" uri="{C3380CC4-5D6E-409C-BE32-E72D297353CC}">
                    <c16:uniqueId val="{00000002-F173-48C5-B999-BAB84FF32DE7}"/>
                  </c:ext>
                </c:extLst>
              </c15:ser>
            </c15:filteredBarSeries>
          </c:ext>
        </c:extLst>
      </c:barChart>
      <c:catAx>
        <c:axId val="79929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200" b="1">
                    <a:latin typeface="Times New Roman" panose="02020603050405020304" pitchFamily="18" charset="0"/>
                    <a:cs typeface="Times New Roman" panose="02020603050405020304" pitchFamily="18" charset="0"/>
                  </a:rPr>
                  <a:t>Percentage</a:t>
                </a:r>
                <a:r>
                  <a:rPr lang="en-IN" sz="1200" b="1" baseline="0">
                    <a:latin typeface="Times New Roman" panose="02020603050405020304" pitchFamily="18" charset="0"/>
                    <a:cs typeface="Times New Roman" panose="02020603050405020304" pitchFamily="18" charset="0"/>
                  </a:rPr>
                  <a:t> Of Replacement</a:t>
                </a:r>
                <a:endParaRPr lang="en-IN" sz="1200" b="1">
                  <a:latin typeface="Times New Roman" panose="02020603050405020304" pitchFamily="18" charset="0"/>
                  <a:cs typeface="Times New Roman" panose="02020603050405020304" pitchFamily="18" charset="0"/>
                </a:endParaRP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9296944"/>
        <c:crosses val="autoZero"/>
        <c:auto val="1"/>
        <c:lblAlgn val="ctr"/>
        <c:lblOffset val="100"/>
        <c:noMultiLvlLbl val="0"/>
      </c:catAx>
      <c:valAx>
        <c:axId val="799296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200">
                    <a:latin typeface="Times New Roman" panose="02020603050405020304" pitchFamily="18" charset="0"/>
                    <a:cs typeface="Times New Roman" panose="02020603050405020304" pitchFamily="18" charset="0"/>
                  </a:rPr>
                  <a:t>Flexural</a:t>
                </a:r>
                <a:r>
                  <a:rPr lang="en-IN" sz="1200" baseline="0">
                    <a:latin typeface="Times New Roman" panose="02020603050405020304" pitchFamily="18" charset="0"/>
                    <a:cs typeface="Times New Roman" panose="02020603050405020304" pitchFamily="18" charset="0"/>
                  </a:rPr>
                  <a:t>  Strength in N/mm</a:t>
                </a:r>
                <a:r>
                  <a:rPr lang="en-IN" sz="1200" baseline="30000">
                    <a:latin typeface="Times New Roman" panose="02020603050405020304" pitchFamily="18" charset="0"/>
                    <a:cs typeface="Times New Roman" panose="02020603050405020304" pitchFamily="18" charset="0"/>
                  </a:rPr>
                  <a:t>2</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92956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cs"/>
              </a:defRPr>
            </a:pPr>
            <a:r>
              <a:rPr lang="en-US" sz="1600" b="1">
                <a:latin typeface="Times New Roman" panose="02020603050405020304" pitchFamily="18" charset="0"/>
                <a:cs typeface="Times New Roman" panose="02020603050405020304" pitchFamily="18" charset="0"/>
              </a:rPr>
              <a:t>Flexural</a:t>
            </a:r>
            <a:r>
              <a:rPr lang="en-US" sz="1600" b="1" baseline="0">
                <a:latin typeface="Times New Roman" panose="02020603050405020304" pitchFamily="18" charset="0"/>
                <a:cs typeface="Times New Roman" panose="02020603050405020304" pitchFamily="18" charset="0"/>
              </a:rPr>
              <a:t> </a:t>
            </a:r>
            <a:r>
              <a:rPr lang="en-US" sz="1600" b="1">
                <a:latin typeface="Times New Roman" panose="02020603050405020304" pitchFamily="18" charset="0"/>
                <a:cs typeface="Times New Roman" panose="02020603050405020304" pitchFamily="18" charset="0"/>
              </a:rPr>
              <a:t>Strength of Beam </a:t>
            </a:r>
          </a:p>
        </c:rich>
      </c:tx>
      <c:layout>
        <c:manualLayout>
          <c:xMode val="edge"/>
          <c:yMode val="edge"/>
          <c:x val="0.29455212329228075"/>
          <c:y val="3.1746063302762549E-2"/>
        </c:manualLayout>
      </c:layout>
      <c:overlay val="0"/>
      <c:spPr>
        <a:noFill/>
        <a:ln>
          <a:noFill/>
        </a:ln>
        <a:effectLst/>
      </c:spPr>
      <c:txPr>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28 Days Curing </c:v>
                </c:pt>
              </c:strCache>
            </c:strRef>
          </c:tx>
          <c:spPr>
            <a:solidFill>
              <a:schemeClr val="accent2"/>
            </a:solidFill>
            <a:ln>
              <a:noFill/>
            </a:ln>
            <a:effectLst/>
          </c:spPr>
          <c:invertIfNegative val="0"/>
          <c:cat>
            <c:numRef>
              <c:f>Sheet1!$A$2:$A$7</c:f>
              <c:numCache>
                <c:formatCode>0%</c:formatCode>
                <c:ptCount val="6"/>
                <c:pt idx="0">
                  <c:v>0</c:v>
                </c:pt>
                <c:pt idx="1">
                  <c:v>0.15</c:v>
                </c:pt>
                <c:pt idx="2">
                  <c:v>0.25</c:v>
                </c:pt>
                <c:pt idx="3">
                  <c:v>0.3</c:v>
                </c:pt>
                <c:pt idx="4">
                  <c:v>0.4</c:v>
                </c:pt>
                <c:pt idx="5">
                  <c:v>0.5</c:v>
                </c:pt>
              </c:numCache>
            </c:numRef>
          </c:cat>
          <c:val>
            <c:numRef>
              <c:f>Sheet1!$B$2:$B$7</c:f>
              <c:numCache>
                <c:formatCode>General</c:formatCode>
                <c:ptCount val="6"/>
                <c:pt idx="0">
                  <c:v>3.6</c:v>
                </c:pt>
                <c:pt idx="1">
                  <c:v>3.52</c:v>
                </c:pt>
                <c:pt idx="2">
                  <c:v>3.36</c:v>
                </c:pt>
                <c:pt idx="3">
                  <c:v>2.86</c:v>
                </c:pt>
                <c:pt idx="4">
                  <c:v>2.42</c:v>
                </c:pt>
                <c:pt idx="5">
                  <c:v>2.2000000000000002</c:v>
                </c:pt>
              </c:numCache>
            </c:numRef>
          </c:val>
          <c:extLst>
            <c:ext xmlns:c16="http://schemas.microsoft.com/office/drawing/2014/chart" uri="{C3380CC4-5D6E-409C-BE32-E72D297353CC}">
              <c16:uniqueId val="{00000000-1C40-42D2-AB5A-1001FC01D3D1}"/>
            </c:ext>
          </c:extLst>
        </c:ser>
        <c:dLbls>
          <c:showLegendKey val="0"/>
          <c:showVal val="0"/>
          <c:showCatName val="0"/>
          <c:showSerName val="0"/>
          <c:showPercent val="0"/>
          <c:showBubbleSize val="0"/>
        </c:dLbls>
        <c:gapWidth val="219"/>
        <c:overlap val="-27"/>
        <c:axId val="375441000"/>
        <c:axId val="37543968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Series 2</c:v>
                      </c:pt>
                    </c:strCache>
                  </c:strRef>
                </c:tx>
                <c:spPr>
                  <a:solidFill>
                    <a:schemeClr val="accent4"/>
                  </a:solidFill>
                  <a:ln>
                    <a:noFill/>
                  </a:ln>
                  <a:effectLst/>
                </c:spPr>
                <c:invertIfNegative val="0"/>
                <c:cat>
                  <c:numRef>
                    <c:extLst>
                      <c:ex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c:ext uri="{02D57815-91ED-43cb-92C2-25804820EDAC}">
                        <c15:formulaRef>
                          <c15:sqref>Sheet1!$C$2:$C$7</c15:sqref>
                        </c15:formulaRef>
                      </c:ext>
                    </c:extLst>
                    <c:numCache>
                      <c:formatCode>General</c:formatCode>
                      <c:ptCount val="6"/>
                      <c:pt idx="0">
                        <c:v>2.4</c:v>
                      </c:pt>
                      <c:pt idx="1">
                        <c:v>4.4000000000000004</c:v>
                      </c:pt>
                      <c:pt idx="2">
                        <c:v>1.8</c:v>
                      </c:pt>
                      <c:pt idx="3">
                        <c:v>2.8</c:v>
                      </c:pt>
                    </c:numCache>
                  </c:numRef>
                </c:val>
                <c:extLst>
                  <c:ext xmlns:c16="http://schemas.microsoft.com/office/drawing/2014/chart" uri="{C3380CC4-5D6E-409C-BE32-E72D297353CC}">
                    <c16:uniqueId val="{00000001-1C40-42D2-AB5A-1001FC01D3D1}"/>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Series 3</c:v>
                      </c:pt>
                    </c:strCache>
                  </c:strRef>
                </c:tx>
                <c:spPr>
                  <a:solidFill>
                    <a:schemeClr val="accent6"/>
                  </a:solidFill>
                  <a:ln>
                    <a:noFill/>
                  </a:ln>
                  <a:effectLst/>
                </c:spPr>
                <c:invertIfNegative val="0"/>
                <c:cat>
                  <c:numRef>
                    <c:extLst xmlns:c15="http://schemas.microsoft.com/office/drawing/2012/chart">
                      <c:ext xmlns:c15="http://schemas.microsoft.com/office/drawing/2012/char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xmlns:c15="http://schemas.microsoft.com/office/drawing/2012/chart">
                      <c:ext xmlns:c15="http://schemas.microsoft.com/office/drawing/2012/chart" uri="{02D57815-91ED-43cb-92C2-25804820EDAC}">
                        <c15:formulaRef>
                          <c15:sqref>Sheet1!$D$2:$D$7</c15:sqref>
                        </c15:formulaRef>
                      </c:ext>
                    </c:extLst>
                    <c:numCache>
                      <c:formatCode>General</c:formatCode>
                      <c:ptCount val="6"/>
                      <c:pt idx="0">
                        <c:v>2</c:v>
                      </c:pt>
                      <c:pt idx="1">
                        <c:v>2</c:v>
                      </c:pt>
                      <c:pt idx="2">
                        <c:v>3</c:v>
                      </c:pt>
                      <c:pt idx="3">
                        <c:v>5</c:v>
                      </c:pt>
                    </c:numCache>
                  </c:numRef>
                </c:val>
                <c:extLst xmlns:c15="http://schemas.microsoft.com/office/drawing/2012/chart">
                  <c:ext xmlns:c16="http://schemas.microsoft.com/office/drawing/2014/chart" uri="{C3380CC4-5D6E-409C-BE32-E72D297353CC}">
                    <c16:uniqueId val="{00000002-1C40-42D2-AB5A-1001FC01D3D1}"/>
                  </c:ext>
                </c:extLst>
              </c15:ser>
            </c15:filteredBarSeries>
          </c:ext>
        </c:extLst>
      </c:barChart>
      <c:catAx>
        <c:axId val="37544100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a:latin typeface="Times New Roman" panose="02020603050405020304" pitchFamily="18" charset="0"/>
                    <a:cs typeface="Times New Roman" panose="02020603050405020304" pitchFamily="18" charset="0"/>
                  </a:rPr>
                  <a:t>Percentage</a:t>
                </a:r>
                <a:r>
                  <a:rPr lang="en-US" sz="1400" b="1" baseline="0">
                    <a:latin typeface="Times New Roman" panose="02020603050405020304" pitchFamily="18" charset="0"/>
                    <a:cs typeface="Times New Roman" panose="02020603050405020304" pitchFamily="18" charset="0"/>
                  </a:rPr>
                  <a:t> of Replacement</a:t>
                </a:r>
                <a:endParaRPr lang="en-US" sz="1400" b="1">
                  <a:latin typeface="Times New Roman" panose="02020603050405020304" pitchFamily="18" charset="0"/>
                  <a:cs typeface="Times New Roman" panose="02020603050405020304" pitchFamily="18" charset="0"/>
                </a:endParaRPr>
              </a:p>
            </c:rich>
          </c:tx>
          <c:layout>
            <c:manualLayout>
              <c:xMode val="edge"/>
              <c:yMode val="edge"/>
              <c:x val="0.3011703707119962"/>
              <c:y val="0.7935883014623171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439688"/>
        <c:crosses val="autoZero"/>
        <c:auto val="1"/>
        <c:lblAlgn val="ctr"/>
        <c:lblOffset val="100"/>
        <c:noMultiLvlLbl val="0"/>
      </c:catAx>
      <c:valAx>
        <c:axId val="375439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baseline="0">
                    <a:latin typeface="Times New Roman" panose="02020603050405020304" pitchFamily="18" charset="0"/>
                    <a:cs typeface="Times New Roman" panose="02020603050405020304" pitchFamily="18" charset="0"/>
                  </a:rPr>
                  <a:t>Flexural Strength in N/mm</a:t>
                </a:r>
                <a:r>
                  <a:rPr lang="en-US" sz="1400" b="1" baseline="30000">
                    <a:latin typeface="Times New Roman" panose="02020603050405020304" pitchFamily="18" charset="0"/>
                    <a:cs typeface="Times New Roman" panose="02020603050405020304" pitchFamily="18" charset="0"/>
                  </a:rPr>
                  <a:t>2</a:t>
                </a:r>
              </a:p>
            </c:rich>
          </c:tx>
          <c:layout>
            <c:manualLayout>
              <c:xMode val="edge"/>
              <c:yMode val="edge"/>
              <c:x val="1.4854297059021469E-2"/>
              <c:y val="0.1642564168196034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4410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1" dirty="0" smtClean="0">
                <a:latin typeface="Times New Roman" panose="02020603050405020304" pitchFamily="18" charset="0"/>
                <a:cs typeface="Times New Roman" panose="02020603050405020304" pitchFamily="18" charset="0"/>
              </a:rPr>
              <a:t>7 DAYS SPLIT TENSILE STRENGTH</a:t>
            </a:r>
            <a:endParaRPr lang="en-US" sz="1800" b="1" dirty="0">
              <a:latin typeface="Times New Roman" panose="02020603050405020304" pitchFamily="18" charset="0"/>
              <a:cs typeface="Times New Roman" panose="02020603050405020304" pitchFamily="18" charset="0"/>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7 Days</c:v>
                </c:pt>
              </c:strCache>
            </c:strRef>
          </c:tx>
          <c:spPr>
            <a:solidFill>
              <a:schemeClr val="accent1"/>
            </a:solidFill>
            <a:ln>
              <a:noFill/>
            </a:ln>
            <a:effectLst/>
          </c:spPr>
          <c:invertIfNegative val="0"/>
          <c:cat>
            <c:numRef>
              <c:f>Sheet1!$A$2:$A$7</c:f>
              <c:numCache>
                <c:formatCode>0%</c:formatCode>
                <c:ptCount val="6"/>
                <c:pt idx="0">
                  <c:v>0</c:v>
                </c:pt>
                <c:pt idx="1">
                  <c:v>0.15</c:v>
                </c:pt>
                <c:pt idx="2">
                  <c:v>0.25</c:v>
                </c:pt>
                <c:pt idx="3">
                  <c:v>0.3</c:v>
                </c:pt>
                <c:pt idx="4">
                  <c:v>0.4</c:v>
                </c:pt>
                <c:pt idx="5">
                  <c:v>0.5</c:v>
                </c:pt>
              </c:numCache>
            </c:numRef>
          </c:cat>
          <c:val>
            <c:numRef>
              <c:f>Sheet1!$B$2:$B$7</c:f>
              <c:numCache>
                <c:formatCode>General</c:formatCode>
                <c:ptCount val="6"/>
                <c:pt idx="0">
                  <c:v>1.56</c:v>
                </c:pt>
                <c:pt idx="1">
                  <c:v>1.7</c:v>
                </c:pt>
                <c:pt idx="2">
                  <c:v>1.41</c:v>
                </c:pt>
                <c:pt idx="3">
                  <c:v>1.27</c:v>
                </c:pt>
                <c:pt idx="4">
                  <c:v>1.2</c:v>
                </c:pt>
                <c:pt idx="5">
                  <c:v>0.8</c:v>
                </c:pt>
              </c:numCache>
            </c:numRef>
          </c:val>
          <c:extLst>
            <c:ext xmlns:c16="http://schemas.microsoft.com/office/drawing/2014/chart" uri="{C3380CC4-5D6E-409C-BE32-E72D297353CC}">
              <c16:uniqueId val="{00000000-5273-4013-9FB0-D1B22CF638D8}"/>
            </c:ext>
          </c:extLst>
        </c:ser>
        <c:dLbls>
          <c:showLegendKey val="0"/>
          <c:showVal val="0"/>
          <c:showCatName val="0"/>
          <c:showSerName val="0"/>
          <c:showPercent val="0"/>
          <c:showBubbleSize val="0"/>
        </c:dLbls>
        <c:gapWidth val="219"/>
        <c:overlap val="-27"/>
        <c:axId val="799295696"/>
        <c:axId val="799296944"/>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Column2</c:v>
                      </c:pt>
                    </c:strCache>
                  </c:strRef>
                </c:tx>
                <c:spPr>
                  <a:solidFill>
                    <a:schemeClr val="accent2"/>
                  </a:solidFill>
                  <a:ln>
                    <a:noFill/>
                  </a:ln>
                  <a:effectLst/>
                </c:spPr>
                <c:invertIfNegative val="0"/>
                <c:cat>
                  <c:numRef>
                    <c:extLst>
                      <c:ex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c:ext uri="{02D57815-91ED-43cb-92C2-25804820EDAC}">
                        <c15:formulaRef>
                          <c15:sqref>Sheet1!$C$2:$C$7</c15:sqref>
                        </c15:formulaRef>
                      </c:ext>
                    </c:extLst>
                    <c:numCache>
                      <c:formatCode>General</c:formatCode>
                      <c:ptCount val="6"/>
                      <c:pt idx="0">
                        <c:v>2.4</c:v>
                      </c:pt>
                      <c:pt idx="1">
                        <c:v>4.4000000000000004</c:v>
                      </c:pt>
                      <c:pt idx="2">
                        <c:v>1.8</c:v>
                      </c:pt>
                      <c:pt idx="3">
                        <c:v>2.8</c:v>
                      </c:pt>
                    </c:numCache>
                  </c:numRef>
                </c:val>
                <c:extLst>
                  <c:ext xmlns:c16="http://schemas.microsoft.com/office/drawing/2014/chart" uri="{C3380CC4-5D6E-409C-BE32-E72D297353CC}">
                    <c16:uniqueId val="{00000001-5273-4013-9FB0-D1B22CF638D8}"/>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Series 3</c:v>
                      </c:pt>
                    </c:strCache>
                  </c:strRef>
                </c:tx>
                <c:spPr>
                  <a:solidFill>
                    <a:schemeClr val="accent3"/>
                  </a:solidFill>
                  <a:ln>
                    <a:noFill/>
                  </a:ln>
                  <a:effectLst/>
                </c:spPr>
                <c:invertIfNegative val="0"/>
                <c:cat>
                  <c:numRef>
                    <c:extLst xmlns:c15="http://schemas.microsoft.com/office/drawing/2012/chart">
                      <c:ext xmlns:c15="http://schemas.microsoft.com/office/drawing/2012/char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xmlns:c15="http://schemas.microsoft.com/office/drawing/2012/chart">
                      <c:ext xmlns:c15="http://schemas.microsoft.com/office/drawing/2012/chart" uri="{02D57815-91ED-43cb-92C2-25804820EDAC}">
                        <c15:formulaRef>
                          <c15:sqref>Sheet1!$D$2:$D$7</c15:sqref>
                        </c15:formulaRef>
                      </c:ext>
                    </c:extLst>
                    <c:numCache>
                      <c:formatCode>General</c:formatCode>
                      <c:ptCount val="6"/>
                      <c:pt idx="0">
                        <c:v>2</c:v>
                      </c:pt>
                      <c:pt idx="1">
                        <c:v>2</c:v>
                      </c:pt>
                      <c:pt idx="2">
                        <c:v>3</c:v>
                      </c:pt>
                      <c:pt idx="3">
                        <c:v>5</c:v>
                      </c:pt>
                    </c:numCache>
                  </c:numRef>
                </c:val>
                <c:extLst xmlns:c15="http://schemas.microsoft.com/office/drawing/2012/chart">
                  <c:ext xmlns:c16="http://schemas.microsoft.com/office/drawing/2014/chart" uri="{C3380CC4-5D6E-409C-BE32-E72D297353CC}">
                    <c16:uniqueId val="{00000002-5273-4013-9FB0-D1B22CF638D8}"/>
                  </c:ext>
                </c:extLst>
              </c15:ser>
            </c15:filteredBarSeries>
          </c:ext>
        </c:extLst>
      </c:barChart>
      <c:catAx>
        <c:axId val="79929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200" b="1">
                    <a:latin typeface="Times New Roman" panose="02020603050405020304" pitchFamily="18" charset="0"/>
                    <a:cs typeface="Times New Roman" panose="02020603050405020304" pitchFamily="18" charset="0"/>
                  </a:rPr>
                  <a:t>Percentage</a:t>
                </a:r>
                <a:r>
                  <a:rPr lang="en-IN" sz="1200" b="1" baseline="0">
                    <a:latin typeface="Times New Roman" panose="02020603050405020304" pitchFamily="18" charset="0"/>
                    <a:cs typeface="Times New Roman" panose="02020603050405020304" pitchFamily="18" charset="0"/>
                  </a:rPr>
                  <a:t> Of Replacement</a:t>
                </a:r>
                <a:endParaRPr lang="en-IN" sz="1200" b="1">
                  <a:latin typeface="Times New Roman" panose="02020603050405020304" pitchFamily="18" charset="0"/>
                  <a:cs typeface="Times New Roman" panose="02020603050405020304" pitchFamily="18" charset="0"/>
                </a:endParaRP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9296944"/>
        <c:crosses val="autoZero"/>
        <c:auto val="1"/>
        <c:lblAlgn val="ctr"/>
        <c:lblOffset val="100"/>
        <c:noMultiLvlLbl val="0"/>
      </c:catAx>
      <c:valAx>
        <c:axId val="799296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200" b="1" baseline="0">
                    <a:latin typeface="Times New Roman" panose="02020603050405020304" pitchFamily="18" charset="0"/>
                    <a:cs typeface="Times New Roman" panose="02020603050405020304" pitchFamily="18" charset="0"/>
                  </a:rPr>
                  <a:t>Tensile Strength in N/mm</a:t>
                </a:r>
                <a:r>
                  <a:rPr lang="en-IN" sz="1200" b="1" baseline="30000">
                    <a:latin typeface="Times New Roman" panose="02020603050405020304" pitchFamily="18" charset="0"/>
                    <a:cs typeface="Times New Roman" panose="02020603050405020304" pitchFamily="18" charset="0"/>
                  </a:rPr>
                  <a:t>2</a:t>
                </a:r>
              </a:p>
            </c:rich>
          </c:tx>
          <c:layout>
            <c:manualLayout>
              <c:xMode val="edge"/>
              <c:yMode val="edge"/>
              <c:x val="4.6426990801986682E-3"/>
              <c:y val="0.2945475909674286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92956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F4FCC85-11F6-44CF-825D-2239F42A84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2020-21</a:t>
            </a:r>
          </a:p>
        </p:txBody>
      </p:sp>
      <p:sp>
        <p:nvSpPr>
          <p:cNvPr id="3" name="Date Placeholder 2">
            <a:extLst>
              <a:ext uri="{FF2B5EF4-FFF2-40B4-BE49-F238E27FC236}">
                <a16:creationId xmlns:a16="http://schemas.microsoft.com/office/drawing/2014/main" id="{A88CE54A-CF05-446E-B0EB-AFE9B5D2EF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2B46E9-8F0C-41DB-B35B-884299FD39F0}" type="datetime1">
              <a:rPr lang="en-IN" smtClean="0"/>
              <a:pPr/>
              <a:t>28-07-2022</a:t>
            </a:fld>
            <a:endParaRPr lang="en-IN"/>
          </a:p>
        </p:txBody>
      </p:sp>
      <p:sp>
        <p:nvSpPr>
          <p:cNvPr id="4" name="Footer Placeholder 3">
            <a:extLst>
              <a:ext uri="{FF2B5EF4-FFF2-40B4-BE49-F238E27FC236}">
                <a16:creationId xmlns:a16="http://schemas.microsoft.com/office/drawing/2014/main" id="{4B7BAF9E-BE5D-4A44-A1AE-B569B17892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Chitri</a:t>
            </a:r>
            <a:endParaRPr lang="en-IN"/>
          </a:p>
        </p:txBody>
      </p:sp>
      <p:sp>
        <p:nvSpPr>
          <p:cNvPr id="5" name="Slide Number Placeholder 4">
            <a:extLst>
              <a:ext uri="{FF2B5EF4-FFF2-40B4-BE49-F238E27FC236}">
                <a16:creationId xmlns:a16="http://schemas.microsoft.com/office/drawing/2014/main" id="{81CF0417-4349-46DD-B9D4-747E9BD818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B37065-80A7-47E9-848A-F28B94FD3FE2}" type="slidenum">
              <a:rPr lang="en-IN" smtClean="0"/>
              <a:pPr/>
              <a:t>‹#›</a:t>
            </a:fld>
            <a:endParaRPr lang="en-IN"/>
          </a:p>
        </p:txBody>
      </p:sp>
    </p:spTree>
    <p:extLst>
      <p:ext uri="{BB962C8B-B14F-4D97-AF65-F5344CB8AC3E}">
        <p14:creationId xmlns:p14="http://schemas.microsoft.com/office/powerpoint/2010/main" val="382104051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2020-21</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7957C-752E-4934-B97A-CEB37B881736}" type="datetime1">
              <a:rPr lang="en-IN" smtClean="0"/>
              <a:pPr/>
              <a:t>28-07-2022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Chitri</a:t>
            </a:r>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80A8A5-5E04-40A5-8C7D-A2CDC0A693C4}" type="slidenum">
              <a:rPr lang="en-IN" smtClean="0"/>
              <a:pPr/>
              <a:t>‹#›</a:t>
            </a:fld>
            <a:endParaRPr lang="en-IN"/>
          </a:p>
        </p:txBody>
      </p:sp>
    </p:spTree>
    <p:extLst>
      <p:ext uri="{BB962C8B-B14F-4D97-AF65-F5344CB8AC3E}">
        <p14:creationId xmlns:p14="http://schemas.microsoft.com/office/powerpoint/2010/main" val="2544635814"/>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09601"/>
            <a:ext cx="103632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828800" y="4953000"/>
            <a:ext cx="85344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1C81E3A-604E-459E-8F68-90CD82F73AB7}" type="datetime1">
              <a:rPr lang="en-IN" smtClean="0"/>
              <a:pPr/>
              <a:t>28-07-2022</a:t>
            </a:fld>
            <a:endParaRPr lang="en-IN"/>
          </a:p>
        </p:txBody>
      </p:sp>
      <p:sp>
        <p:nvSpPr>
          <p:cNvPr id="8" name="Slide Number Placeholder 7"/>
          <p:cNvSpPr>
            <a:spLocks noGrp="1"/>
          </p:cNvSpPr>
          <p:nvPr>
            <p:ph type="sldNum" sz="quarter" idx="11"/>
          </p:nvPr>
        </p:nvSpPr>
        <p:spPr/>
        <p:txBody>
          <a:bodyPr/>
          <a:lstStyle/>
          <a:p>
            <a:fld id="{24027DF9-9D11-4A12-9A91-D7D69AC2A0A6}" type="slidenum">
              <a:rPr lang="en-IN" smtClean="0"/>
              <a:pPr/>
              <a:t>‹#›</a:t>
            </a:fld>
            <a:endParaRPr lang="en-IN"/>
          </a:p>
        </p:txBody>
      </p:sp>
      <p:sp>
        <p:nvSpPr>
          <p:cNvPr id="9" name="Footer Placeholder 8"/>
          <p:cNvSpPr>
            <a:spLocks noGrp="1"/>
          </p:cNvSpPr>
          <p:nvPr>
            <p:ph type="ftr" sz="quarter" idx="12"/>
          </p:nvPr>
        </p:nvSpPr>
        <p:spPr/>
        <p:txBody>
          <a:bodyPr/>
          <a:lstStyle/>
          <a:p>
            <a:r>
              <a:rPr lang="en-US"/>
              <a:t>Dept. of Civil Engineering, VIT</a:t>
            </a:r>
            <a:endParaRPr lang="en-IN"/>
          </a:p>
        </p:txBody>
      </p:sp>
    </p:spTree>
    <p:extLst>
      <p:ext uri="{BB962C8B-B14F-4D97-AF65-F5344CB8AC3E}">
        <p14:creationId xmlns:p14="http://schemas.microsoft.com/office/powerpoint/2010/main" val="534620502"/>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59A9A6-FBFD-4083-8CA3-CFE73BCFE092}" type="datetime1">
              <a:rPr lang="en-IN" smtClean="0"/>
              <a:pPr/>
              <a:t>28-07-2022</a:t>
            </a:fld>
            <a:endParaRPr lang="en-IN"/>
          </a:p>
        </p:txBody>
      </p:sp>
      <p:sp>
        <p:nvSpPr>
          <p:cNvPr id="5" name="Footer Placeholder 4"/>
          <p:cNvSpPr>
            <a:spLocks noGrp="1"/>
          </p:cNvSpPr>
          <p:nvPr>
            <p:ph type="ftr" sz="quarter" idx="11"/>
          </p:nvPr>
        </p:nvSpPr>
        <p:spPr/>
        <p:txBody>
          <a:bodyPr/>
          <a:lstStyle/>
          <a:p>
            <a:r>
              <a:rPr lang="en-US"/>
              <a:t>Dept. of Civil Engineering, VIT</a:t>
            </a:r>
            <a:endParaRPr lang="en-IN"/>
          </a:p>
        </p:txBody>
      </p:sp>
      <p:sp>
        <p:nvSpPr>
          <p:cNvPr id="6" name="Slide Number Placeholder 5"/>
          <p:cNvSpPr>
            <a:spLocks noGrp="1"/>
          </p:cNvSpPr>
          <p:nvPr>
            <p:ph type="sldNum" sz="quarter" idx="12"/>
          </p:nvPr>
        </p:nvSpPr>
        <p:spPr/>
        <p:txBody>
          <a:bodyPr/>
          <a:lstStyle/>
          <a:p>
            <a:fld id="{24027DF9-9D11-4A12-9A91-D7D69AC2A0A6}" type="slidenum">
              <a:rPr lang="en-IN" smtClean="0"/>
              <a:pPr/>
              <a:t>‹#›</a:t>
            </a:fld>
            <a:endParaRPr lang="en-IN"/>
          </a:p>
        </p:txBody>
      </p:sp>
    </p:spTree>
    <p:extLst>
      <p:ext uri="{BB962C8B-B14F-4D97-AF65-F5344CB8AC3E}">
        <p14:creationId xmlns:p14="http://schemas.microsoft.com/office/powerpoint/2010/main" val="3374998535"/>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B656EA-A3A4-47F5-935E-422A0336E67F}" type="datetime1">
              <a:rPr lang="en-IN" smtClean="0"/>
              <a:pPr/>
              <a:t>28-07-2022</a:t>
            </a:fld>
            <a:endParaRPr lang="en-IN"/>
          </a:p>
        </p:txBody>
      </p:sp>
      <p:sp>
        <p:nvSpPr>
          <p:cNvPr id="5" name="Footer Placeholder 4"/>
          <p:cNvSpPr>
            <a:spLocks noGrp="1"/>
          </p:cNvSpPr>
          <p:nvPr>
            <p:ph type="ftr" sz="quarter" idx="11"/>
          </p:nvPr>
        </p:nvSpPr>
        <p:spPr/>
        <p:txBody>
          <a:bodyPr/>
          <a:lstStyle/>
          <a:p>
            <a:r>
              <a:rPr lang="en-US"/>
              <a:t>Dept. of Civil Engineering, VIT</a:t>
            </a:r>
            <a:endParaRPr lang="en-IN"/>
          </a:p>
        </p:txBody>
      </p:sp>
      <p:sp>
        <p:nvSpPr>
          <p:cNvPr id="6" name="Slide Number Placeholder 5"/>
          <p:cNvSpPr>
            <a:spLocks noGrp="1"/>
          </p:cNvSpPr>
          <p:nvPr>
            <p:ph type="sldNum" sz="quarter" idx="12"/>
          </p:nvPr>
        </p:nvSpPr>
        <p:spPr/>
        <p:txBody>
          <a:bodyPr/>
          <a:lstStyle/>
          <a:p>
            <a:fld id="{24027DF9-9D11-4A12-9A91-D7D69AC2A0A6}" type="slidenum">
              <a:rPr lang="en-IN" smtClean="0"/>
              <a:pPr/>
              <a:t>‹#›</a:t>
            </a:fld>
            <a:endParaRPr lang="en-IN"/>
          </a:p>
        </p:txBody>
      </p:sp>
    </p:spTree>
    <p:extLst>
      <p:ext uri="{BB962C8B-B14F-4D97-AF65-F5344CB8AC3E}">
        <p14:creationId xmlns:p14="http://schemas.microsoft.com/office/powerpoint/2010/main" val="1632785100"/>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40273E-AC4E-43CA-978C-1A7014527462}" type="datetime1">
              <a:rPr lang="en-IN" smtClean="0"/>
              <a:pPr/>
              <a:t>28-07-2022</a:t>
            </a:fld>
            <a:endParaRPr lang="en-IN"/>
          </a:p>
        </p:txBody>
      </p:sp>
      <p:sp>
        <p:nvSpPr>
          <p:cNvPr id="5" name="Footer Placeholder 4"/>
          <p:cNvSpPr>
            <a:spLocks noGrp="1"/>
          </p:cNvSpPr>
          <p:nvPr>
            <p:ph type="ftr" sz="quarter" idx="11"/>
          </p:nvPr>
        </p:nvSpPr>
        <p:spPr/>
        <p:txBody>
          <a:bodyPr/>
          <a:lstStyle/>
          <a:p>
            <a:r>
              <a:rPr lang="en-US"/>
              <a:t>Dept. of Civil Engineering, VIT</a:t>
            </a:r>
            <a:endParaRPr lang="en-IN"/>
          </a:p>
        </p:txBody>
      </p:sp>
      <p:sp>
        <p:nvSpPr>
          <p:cNvPr id="6" name="Slide Number Placeholder 5"/>
          <p:cNvSpPr>
            <a:spLocks noGrp="1"/>
          </p:cNvSpPr>
          <p:nvPr>
            <p:ph type="sldNum" sz="quarter" idx="12"/>
          </p:nvPr>
        </p:nvSpPr>
        <p:spPr/>
        <p:txBody>
          <a:bodyPr/>
          <a:lstStyle/>
          <a:p>
            <a:fld id="{24027DF9-9D11-4A12-9A91-D7D69AC2A0A6}" type="slidenum">
              <a:rPr lang="en-IN" smtClean="0"/>
              <a:pPr/>
              <a:t>‹#›</a:t>
            </a:fld>
            <a:endParaRPr lang="en-IN"/>
          </a:p>
        </p:txBody>
      </p:sp>
    </p:spTree>
    <p:extLst>
      <p:ext uri="{BB962C8B-B14F-4D97-AF65-F5344CB8AC3E}">
        <p14:creationId xmlns:p14="http://schemas.microsoft.com/office/powerpoint/2010/main" val="1713703790"/>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71601"/>
            <a:ext cx="103632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963084" y="4068764"/>
            <a:ext cx="103632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09D873-C6BB-4929-A5C6-767313A3FE37}" type="datetime1">
              <a:rPr lang="en-IN" smtClean="0"/>
              <a:pPr/>
              <a:t>28-07-2022</a:t>
            </a:fld>
            <a:endParaRPr lang="en-IN"/>
          </a:p>
        </p:txBody>
      </p:sp>
      <p:sp>
        <p:nvSpPr>
          <p:cNvPr id="5" name="Footer Placeholder 4"/>
          <p:cNvSpPr>
            <a:spLocks noGrp="1"/>
          </p:cNvSpPr>
          <p:nvPr>
            <p:ph type="ftr" sz="quarter" idx="11"/>
          </p:nvPr>
        </p:nvSpPr>
        <p:spPr/>
        <p:txBody>
          <a:bodyPr/>
          <a:lstStyle/>
          <a:p>
            <a:r>
              <a:rPr lang="en-US"/>
              <a:t>Dept. of Civil Engineering, VIT</a:t>
            </a:r>
            <a:endParaRPr lang="en-IN"/>
          </a:p>
        </p:txBody>
      </p:sp>
      <p:sp>
        <p:nvSpPr>
          <p:cNvPr id="6" name="Slide Number Placeholder 5"/>
          <p:cNvSpPr>
            <a:spLocks noGrp="1"/>
          </p:cNvSpPr>
          <p:nvPr>
            <p:ph type="sldNum" sz="quarter" idx="12"/>
          </p:nvPr>
        </p:nvSpPr>
        <p:spPr/>
        <p:txBody>
          <a:bodyPr/>
          <a:lstStyle/>
          <a:p>
            <a:fld id="{24027DF9-9D11-4A12-9A91-D7D69AC2A0A6}" type="slidenum">
              <a:rPr lang="en-IN" smtClean="0"/>
              <a:pPr/>
              <a:t>‹#›</a:t>
            </a:fld>
            <a:endParaRPr lang="en-IN"/>
          </a:p>
        </p:txBody>
      </p:sp>
      <p:sp>
        <p:nvSpPr>
          <p:cNvPr id="7" name="Oval 6"/>
          <p:cNvSpPr/>
          <p:nvPr/>
        </p:nvSpPr>
        <p:spPr>
          <a:xfrm>
            <a:off x="59944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Oval 7"/>
          <p:cNvSpPr/>
          <p:nvPr/>
        </p:nvSpPr>
        <p:spPr>
          <a:xfrm>
            <a:off x="62611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Oval 8"/>
          <p:cNvSpPr/>
          <p:nvPr/>
        </p:nvSpPr>
        <p:spPr>
          <a:xfrm>
            <a:off x="5728971"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081447800"/>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EB11A8-309D-4422-98A4-6054BBDEBB70}" type="datetime1">
              <a:rPr lang="en-IN" smtClean="0"/>
              <a:pPr/>
              <a:t>28-07-2022</a:t>
            </a:fld>
            <a:endParaRPr lang="en-IN"/>
          </a:p>
        </p:txBody>
      </p:sp>
      <p:sp>
        <p:nvSpPr>
          <p:cNvPr id="6" name="Footer Placeholder 5"/>
          <p:cNvSpPr>
            <a:spLocks noGrp="1"/>
          </p:cNvSpPr>
          <p:nvPr>
            <p:ph type="ftr" sz="quarter" idx="11"/>
          </p:nvPr>
        </p:nvSpPr>
        <p:spPr/>
        <p:txBody>
          <a:bodyPr/>
          <a:lstStyle/>
          <a:p>
            <a:r>
              <a:rPr lang="en-US"/>
              <a:t>Dept. of Civil Engineering, VIT</a:t>
            </a:r>
            <a:endParaRPr lang="en-IN"/>
          </a:p>
        </p:txBody>
      </p:sp>
      <p:sp>
        <p:nvSpPr>
          <p:cNvPr id="7" name="Slide Number Placeholder 6"/>
          <p:cNvSpPr>
            <a:spLocks noGrp="1"/>
          </p:cNvSpPr>
          <p:nvPr>
            <p:ph type="sldNum" sz="quarter" idx="12"/>
          </p:nvPr>
        </p:nvSpPr>
        <p:spPr/>
        <p:txBody>
          <a:bodyPr/>
          <a:lstStyle/>
          <a:p>
            <a:fld id="{24027DF9-9D11-4A12-9A91-D7D69AC2A0A6}" type="slidenum">
              <a:rPr lang="en-IN" smtClean="0"/>
              <a:pPr/>
              <a:t>‹#›</a:t>
            </a:fld>
            <a:endParaRPr lang="en-IN"/>
          </a:p>
        </p:txBody>
      </p:sp>
      <p:sp>
        <p:nvSpPr>
          <p:cNvPr id="9" name="Content Placeholder 8"/>
          <p:cNvSpPr>
            <a:spLocks noGrp="1"/>
          </p:cNvSpPr>
          <p:nvPr>
            <p:ph sz="quarter" idx="13"/>
          </p:nvPr>
        </p:nvSpPr>
        <p:spPr>
          <a:xfrm>
            <a:off x="487680" y="1600200"/>
            <a:ext cx="5388864"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060724"/>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600200"/>
            <a:ext cx="5386917"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197601" y="1600200"/>
            <a:ext cx="5389033"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28BE580-41F4-49ED-9521-F4F8A38FF1D4}" type="datetime1">
              <a:rPr lang="en-IN" smtClean="0"/>
              <a:pPr/>
              <a:t>28-07-2022</a:t>
            </a:fld>
            <a:endParaRPr lang="en-IN"/>
          </a:p>
        </p:txBody>
      </p:sp>
      <p:sp>
        <p:nvSpPr>
          <p:cNvPr id="8" name="Footer Placeholder 7"/>
          <p:cNvSpPr>
            <a:spLocks noGrp="1"/>
          </p:cNvSpPr>
          <p:nvPr>
            <p:ph type="ftr" sz="quarter" idx="11"/>
          </p:nvPr>
        </p:nvSpPr>
        <p:spPr/>
        <p:txBody>
          <a:bodyPr/>
          <a:lstStyle/>
          <a:p>
            <a:r>
              <a:rPr lang="en-US"/>
              <a:t>Dept. of Civil Engineering, VIT</a:t>
            </a:r>
            <a:endParaRPr lang="en-IN"/>
          </a:p>
        </p:txBody>
      </p:sp>
      <p:sp>
        <p:nvSpPr>
          <p:cNvPr id="9" name="Slide Number Placeholder 8"/>
          <p:cNvSpPr>
            <a:spLocks noGrp="1"/>
          </p:cNvSpPr>
          <p:nvPr>
            <p:ph type="sldNum" sz="quarter" idx="12"/>
          </p:nvPr>
        </p:nvSpPr>
        <p:spPr/>
        <p:txBody>
          <a:bodyPr/>
          <a:lstStyle/>
          <a:p>
            <a:fld id="{24027DF9-9D11-4A12-9A91-D7D69AC2A0A6}" type="slidenum">
              <a:rPr lang="en-IN" smtClean="0"/>
              <a:pPr/>
              <a:t>‹#›</a:t>
            </a:fld>
            <a:endParaRPr lang="en-IN"/>
          </a:p>
        </p:txBody>
      </p:sp>
      <p:sp>
        <p:nvSpPr>
          <p:cNvPr id="11" name="Content Placeholder 10"/>
          <p:cNvSpPr>
            <a:spLocks noGrp="1"/>
          </p:cNvSpPr>
          <p:nvPr>
            <p:ph sz="quarter" idx="13"/>
          </p:nvPr>
        </p:nvSpPr>
        <p:spPr>
          <a:xfrm>
            <a:off x="609600" y="2212848"/>
            <a:ext cx="5388864"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6230112" y="2212849"/>
            <a:ext cx="5388864"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02680"/>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1B6B6C-3F22-482C-8574-62DC223E6BE5}" type="datetime1">
              <a:rPr lang="en-IN" smtClean="0"/>
              <a:pPr/>
              <a:t>28-07-2022</a:t>
            </a:fld>
            <a:endParaRPr lang="en-IN"/>
          </a:p>
        </p:txBody>
      </p:sp>
      <p:sp>
        <p:nvSpPr>
          <p:cNvPr id="4" name="Footer Placeholder 3"/>
          <p:cNvSpPr>
            <a:spLocks noGrp="1"/>
          </p:cNvSpPr>
          <p:nvPr>
            <p:ph type="ftr" sz="quarter" idx="11"/>
          </p:nvPr>
        </p:nvSpPr>
        <p:spPr/>
        <p:txBody>
          <a:bodyPr/>
          <a:lstStyle/>
          <a:p>
            <a:r>
              <a:rPr lang="en-US"/>
              <a:t>Dept. of Civil Engineering, VIT</a:t>
            </a:r>
            <a:endParaRPr lang="en-IN"/>
          </a:p>
        </p:txBody>
      </p:sp>
      <p:sp>
        <p:nvSpPr>
          <p:cNvPr id="5" name="Slide Number Placeholder 4"/>
          <p:cNvSpPr>
            <a:spLocks noGrp="1"/>
          </p:cNvSpPr>
          <p:nvPr>
            <p:ph type="sldNum" sz="quarter" idx="12"/>
          </p:nvPr>
        </p:nvSpPr>
        <p:spPr/>
        <p:txBody>
          <a:bodyPr/>
          <a:lstStyle/>
          <a:p>
            <a:fld id="{24027DF9-9D11-4A12-9A91-D7D69AC2A0A6}" type="slidenum">
              <a:rPr lang="en-IN" smtClean="0"/>
              <a:pPr/>
              <a:t>‹#›</a:t>
            </a:fld>
            <a:endParaRPr lang="en-IN"/>
          </a:p>
        </p:txBody>
      </p:sp>
    </p:spTree>
    <p:extLst>
      <p:ext uri="{BB962C8B-B14F-4D97-AF65-F5344CB8AC3E}">
        <p14:creationId xmlns:p14="http://schemas.microsoft.com/office/powerpoint/2010/main" val="457961158"/>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F063A5-DE39-4E57-AA7E-87A0D067F4D0}" type="datetime1">
              <a:rPr lang="en-IN" smtClean="0"/>
              <a:pPr/>
              <a:t>28-07-2022</a:t>
            </a:fld>
            <a:endParaRPr lang="en-IN"/>
          </a:p>
        </p:txBody>
      </p:sp>
      <p:sp>
        <p:nvSpPr>
          <p:cNvPr id="3" name="Footer Placeholder 2"/>
          <p:cNvSpPr>
            <a:spLocks noGrp="1"/>
          </p:cNvSpPr>
          <p:nvPr>
            <p:ph type="ftr" sz="quarter" idx="11"/>
          </p:nvPr>
        </p:nvSpPr>
        <p:spPr/>
        <p:txBody>
          <a:bodyPr/>
          <a:lstStyle/>
          <a:p>
            <a:r>
              <a:rPr lang="en-US"/>
              <a:t>Dept. of Civil Engineering, VIT</a:t>
            </a:r>
            <a:endParaRPr lang="en-IN"/>
          </a:p>
        </p:txBody>
      </p:sp>
      <p:sp>
        <p:nvSpPr>
          <p:cNvPr id="4" name="Slide Number Placeholder 3"/>
          <p:cNvSpPr>
            <a:spLocks noGrp="1"/>
          </p:cNvSpPr>
          <p:nvPr>
            <p:ph type="sldNum" sz="quarter" idx="12"/>
          </p:nvPr>
        </p:nvSpPr>
        <p:spPr/>
        <p:txBody>
          <a:bodyPr/>
          <a:lstStyle/>
          <a:p>
            <a:fld id="{24027DF9-9D11-4A12-9A91-D7D69AC2A0A6}" type="slidenum">
              <a:rPr lang="en-IN" smtClean="0"/>
              <a:pPr/>
              <a:t>‹#›</a:t>
            </a:fld>
            <a:endParaRPr lang="en-IN"/>
          </a:p>
        </p:txBody>
      </p:sp>
    </p:spTree>
    <p:extLst>
      <p:ext uri="{BB962C8B-B14F-4D97-AF65-F5344CB8AC3E}">
        <p14:creationId xmlns:p14="http://schemas.microsoft.com/office/powerpoint/2010/main" val="1006557347"/>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76117" y="266700"/>
            <a:ext cx="4011084"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958850" y="273051"/>
            <a:ext cx="66611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876117" y="2438401"/>
            <a:ext cx="4011084"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895866-0DF7-465A-9C8A-41788ADA75B4}" type="datetime1">
              <a:rPr lang="en-IN" smtClean="0"/>
              <a:pPr/>
              <a:t>28-07-2022</a:t>
            </a:fld>
            <a:endParaRPr lang="en-IN"/>
          </a:p>
        </p:txBody>
      </p:sp>
      <p:sp>
        <p:nvSpPr>
          <p:cNvPr id="6" name="Footer Placeholder 5"/>
          <p:cNvSpPr>
            <a:spLocks noGrp="1"/>
          </p:cNvSpPr>
          <p:nvPr>
            <p:ph type="ftr" sz="quarter" idx="11"/>
          </p:nvPr>
        </p:nvSpPr>
        <p:spPr/>
        <p:txBody>
          <a:bodyPr/>
          <a:lstStyle/>
          <a:p>
            <a:r>
              <a:rPr lang="en-US"/>
              <a:t>Dept. of Civil Engineering, VIT</a:t>
            </a:r>
            <a:endParaRPr lang="en-IN"/>
          </a:p>
        </p:txBody>
      </p:sp>
      <p:sp>
        <p:nvSpPr>
          <p:cNvPr id="7" name="Slide Number Placeholder 6"/>
          <p:cNvSpPr>
            <a:spLocks noGrp="1"/>
          </p:cNvSpPr>
          <p:nvPr>
            <p:ph type="sldNum" sz="quarter" idx="12"/>
          </p:nvPr>
        </p:nvSpPr>
        <p:spPr/>
        <p:txBody>
          <a:bodyPr/>
          <a:lstStyle/>
          <a:p>
            <a:fld id="{24027DF9-9D11-4A12-9A91-D7D69AC2A0A6}" type="slidenum">
              <a:rPr lang="en-IN" smtClean="0"/>
              <a:pPr/>
              <a:t>‹#›</a:t>
            </a:fld>
            <a:endParaRPr lang="en-IN"/>
          </a:p>
        </p:txBody>
      </p:sp>
    </p:spTree>
    <p:extLst>
      <p:ext uri="{BB962C8B-B14F-4D97-AF65-F5344CB8AC3E}">
        <p14:creationId xmlns:p14="http://schemas.microsoft.com/office/powerpoint/2010/main" val="3314525693"/>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9435" y="228600"/>
            <a:ext cx="7615765"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2010835" y="1143000"/>
            <a:ext cx="8072965"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239435" y="5810250"/>
            <a:ext cx="7615765"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9714D4-6D81-4C64-BD62-7A430F5848D1}" type="datetime1">
              <a:rPr lang="en-IN" smtClean="0"/>
              <a:pPr/>
              <a:t>28-07-2022</a:t>
            </a:fld>
            <a:endParaRPr lang="en-IN"/>
          </a:p>
        </p:txBody>
      </p:sp>
      <p:sp>
        <p:nvSpPr>
          <p:cNvPr id="6" name="Footer Placeholder 5"/>
          <p:cNvSpPr>
            <a:spLocks noGrp="1"/>
          </p:cNvSpPr>
          <p:nvPr>
            <p:ph type="ftr" sz="quarter" idx="11"/>
          </p:nvPr>
        </p:nvSpPr>
        <p:spPr/>
        <p:txBody>
          <a:bodyPr/>
          <a:lstStyle/>
          <a:p>
            <a:r>
              <a:rPr lang="en-US"/>
              <a:t>Dept. of Civil Engineering, VIT</a:t>
            </a:r>
            <a:endParaRPr lang="en-IN"/>
          </a:p>
        </p:txBody>
      </p:sp>
      <p:sp>
        <p:nvSpPr>
          <p:cNvPr id="7" name="Slide Number Placeholder 6"/>
          <p:cNvSpPr>
            <a:spLocks noGrp="1"/>
          </p:cNvSpPr>
          <p:nvPr>
            <p:ph type="sldNum" sz="quarter" idx="12"/>
          </p:nvPr>
        </p:nvSpPr>
        <p:spPr/>
        <p:txBody>
          <a:bodyPr/>
          <a:lstStyle/>
          <a:p>
            <a:fld id="{24027DF9-9D11-4A12-9A91-D7D69AC2A0A6}" type="slidenum">
              <a:rPr lang="en-IN" smtClean="0"/>
              <a:pPr/>
              <a:t>‹#›</a:t>
            </a:fld>
            <a:endParaRPr lang="en-IN"/>
          </a:p>
        </p:txBody>
      </p:sp>
    </p:spTree>
    <p:extLst>
      <p:ext uri="{BB962C8B-B14F-4D97-AF65-F5344CB8AC3E}">
        <p14:creationId xmlns:p14="http://schemas.microsoft.com/office/powerpoint/2010/main" val="2181598218"/>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484463" y="6356351"/>
            <a:ext cx="2781300"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947E0286-31CF-4CCB-B45C-F467E5E5FBE4}" type="datetime1">
              <a:rPr lang="en-IN" smtClean="0"/>
              <a:pPr/>
              <a:t>28-07-2022</a:t>
            </a:fld>
            <a:endParaRPr lang="en-IN"/>
          </a:p>
        </p:txBody>
      </p:sp>
      <p:sp>
        <p:nvSpPr>
          <p:cNvPr id="5" name="Footer Placeholder 4"/>
          <p:cNvSpPr>
            <a:spLocks noGrp="1"/>
          </p:cNvSpPr>
          <p:nvPr>
            <p:ph type="ftr" sz="quarter" idx="3"/>
          </p:nvPr>
        </p:nvSpPr>
        <p:spPr>
          <a:xfrm>
            <a:off x="878887" y="6356351"/>
            <a:ext cx="3797300"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r>
              <a:rPr lang="en-US"/>
              <a:t>Dept. of Civil Engineering, VIT</a:t>
            </a:r>
            <a:endParaRPr lang="en-IN"/>
          </a:p>
        </p:txBody>
      </p:sp>
      <p:sp>
        <p:nvSpPr>
          <p:cNvPr id="6" name="Slide Number Placeholder 5"/>
          <p:cNvSpPr>
            <a:spLocks noGrp="1"/>
          </p:cNvSpPr>
          <p:nvPr>
            <p:ph type="sldNum" sz="quarter" idx="4"/>
          </p:nvPr>
        </p:nvSpPr>
        <p:spPr>
          <a:xfrm>
            <a:off x="11391038" y="6356351"/>
            <a:ext cx="749300"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24027DF9-9D11-4A12-9A91-D7D69AC2A0A6}" type="slidenum">
              <a:rPr lang="en-IN" smtClean="0"/>
              <a:pPr/>
              <a:t>‹#›</a:t>
            </a:fld>
            <a:endParaRPr lang="en-IN"/>
          </a:p>
        </p:txBody>
      </p:sp>
      <p:sp>
        <p:nvSpPr>
          <p:cNvPr id="7" name="Oval 6"/>
          <p:cNvSpPr/>
          <p:nvPr/>
        </p:nvSpPr>
        <p:spPr>
          <a:xfrm>
            <a:off x="11277014"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758826"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061594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Tm="1313"/>
    </mc:Choice>
    <mc:Fallback xmlns="">
      <p:transition advTm="1313"/>
    </mc:Fallback>
  </mc:AlternateContent>
  <p:hf hdr="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doi.org/10.1016/j.matpr.2020.09.310" TargetMode="External"/><Relationship Id="rId2" Type="http://schemas.openxmlformats.org/officeDocument/2006/relationships/hyperlink" Target="https://doi.org/10.1016/j.matpr.2020.07.260" TargetMode="External"/><Relationship Id="rId1" Type="http://schemas.openxmlformats.org/officeDocument/2006/relationships/slideLayout" Target="../slideLayouts/slideLayout2.xml"/><Relationship Id="rId6" Type="http://schemas.openxmlformats.org/officeDocument/2006/relationships/hyperlink" Target="http://dx.doi.org/10.20902/IJCTR.2019.130206" TargetMode="External"/><Relationship Id="rId5" Type="http://schemas.openxmlformats.org/officeDocument/2006/relationships/hyperlink" Target="https://doi.org/10.1016/j.cscm.2020.e00434" TargetMode="External"/><Relationship Id="rId4" Type="http://schemas.openxmlformats.org/officeDocument/2006/relationships/hyperlink" Target="https://doi.org/10.1016/j.conbuildmat.2020.120032"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s2">
            <a:extLst>
              <a:ext uri="{FF2B5EF4-FFF2-40B4-BE49-F238E27FC236}">
                <a16:creationId xmlns:a16="http://schemas.microsoft.com/office/drawing/2014/main" id="{A7FEC801-2200-4DA8-AB87-CFEFA0D8709C}"/>
              </a:ext>
            </a:extLst>
          </p:cNvPr>
          <p:cNvPicPr/>
          <p:nvPr/>
        </p:nvPicPr>
        <p:blipFill>
          <a:blip r:embed="rId2" cstate="print"/>
          <a:srcRect/>
          <a:stretch>
            <a:fillRect/>
          </a:stretch>
        </p:blipFill>
        <p:spPr bwMode="auto">
          <a:xfrm>
            <a:off x="10688066" y="-1"/>
            <a:ext cx="1507341" cy="1364973"/>
          </a:xfrm>
          <a:prstGeom prst="rect">
            <a:avLst/>
          </a:prstGeom>
          <a:noFill/>
          <a:ln w="9525">
            <a:noFill/>
            <a:miter lim="800000"/>
            <a:headEnd/>
            <a:tailEnd/>
          </a:ln>
        </p:spPr>
      </p:pic>
      <p:sp>
        <p:nvSpPr>
          <p:cNvPr id="9" name="TextBox 8">
            <a:extLst>
              <a:ext uri="{FF2B5EF4-FFF2-40B4-BE49-F238E27FC236}">
                <a16:creationId xmlns:a16="http://schemas.microsoft.com/office/drawing/2014/main" id="{29F895F6-4990-461E-BC0D-038B99271FE6}"/>
              </a:ext>
            </a:extLst>
          </p:cNvPr>
          <p:cNvSpPr txBox="1"/>
          <p:nvPr/>
        </p:nvSpPr>
        <p:spPr>
          <a:xfrm>
            <a:off x="1510749" y="0"/>
            <a:ext cx="9177318" cy="1508105"/>
          </a:xfrm>
          <a:prstGeom prst="rect">
            <a:avLst/>
          </a:prstGeom>
          <a:noFill/>
        </p:spPr>
        <p:txBody>
          <a:bodyPr wrap="square">
            <a:spAutoFit/>
          </a:bodyPr>
          <a:lstStyle/>
          <a:p>
            <a:pPr algn="ctr"/>
            <a:r>
              <a:rPr lang="en-IN" sz="3200" b="1" dirty="0">
                <a:latin typeface="Times New Roman" panose="02020603050405020304" pitchFamily="18" charset="0"/>
                <a:cs typeface="Times New Roman" pitchFamily="18" charset="0"/>
              </a:rPr>
              <a:t>VIVEKANANDA INSTITUE OF TECHNOLOGY</a:t>
            </a:r>
            <a:r>
              <a:rPr lang="en-IN" sz="3600" b="1" dirty="0">
                <a:latin typeface="Times New Roman" panose="02020603050405020304" pitchFamily="18" charset="0"/>
                <a:cs typeface="Times New Roman" pitchFamily="18" charset="0"/>
              </a:rPr>
              <a:t/>
            </a:r>
            <a:br>
              <a:rPr lang="en-IN" sz="3600" b="1" dirty="0">
                <a:latin typeface="Times New Roman" panose="02020603050405020304" pitchFamily="18" charset="0"/>
                <a:cs typeface="Times New Roman" pitchFamily="18" charset="0"/>
              </a:rPr>
            </a:br>
            <a:r>
              <a:rPr lang="en-US" sz="2000" b="1" dirty="0">
                <a:latin typeface="Times New Roman" panose="02020603050405020304" pitchFamily="18" charset="0"/>
                <a:cs typeface="Times New Roman" pitchFamily="18" charset="0"/>
              </a:rPr>
              <a:t>(Affiliated to VTU and approved by AICTE)</a:t>
            </a:r>
            <a:r>
              <a:rPr lang="en-IN" sz="2400" b="1" dirty="0">
                <a:latin typeface="Times New Roman" panose="02020603050405020304" pitchFamily="18" charset="0"/>
                <a:cs typeface="Times New Roman" pitchFamily="18" charset="0"/>
              </a:rPr>
              <a:t/>
            </a:r>
            <a:br>
              <a:rPr lang="en-IN" sz="2400" b="1" dirty="0">
                <a:latin typeface="Times New Roman" panose="02020603050405020304" pitchFamily="18" charset="0"/>
                <a:cs typeface="Times New Roman" pitchFamily="18" charset="0"/>
              </a:rPr>
            </a:br>
            <a:r>
              <a:rPr lang="en-US" sz="2000" b="1" dirty="0">
                <a:latin typeface="Times New Roman" panose="02020603050405020304" pitchFamily="18" charset="0"/>
                <a:cs typeface="Times New Roman" pitchFamily="18" charset="0"/>
              </a:rPr>
              <a:t>Gudimavu, Kumbalagodu post, Kengeri, off Mysore road Bengaluru-560074</a:t>
            </a:r>
            <a:r>
              <a:rPr lang="en-IN" sz="2000" b="1" dirty="0">
                <a:latin typeface="Times New Roman" panose="02020603050405020304" pitchFamily="18" charset="0"/>
                <a:cs typeface="Times New Roman" pitchFamily="18" charset="0"/>
              </a:rPr>
              <a:t/>
            </a:r>
            <a:br>
              <a:rPr lang="en-IN" sz="2000" b="1" dirty="0">
                <a:latin typeface="Times New Roman" panose="02020603050405020304" pitchFamily="18" charset="0"/>
                <a:cs typeface="Times New Roman" pitchFamily="18" charset="0"/>
              </a:rPr>
            </a:br>
            <a:endParaRPr lang="en-IN" sz="2000" b="1" dirty="0">
              <a:latin typeface="Times New Roman" panose="02020603050405020304" pitchFamily="18" charset="0"/>
              <a:cs typeface="Times New Roman" pitchFamily="18" charset="0"/>
            </a:endParaRPr>
          </a:p>
        </p:txBody>
      </p:sp>
      <p:sp>
        <p:nvSpPr>
          <p:cNvPr id="11" name="TextBox 10">
            <a:extLst>
              <a:ext uri="{FF2B5EF4-FFF2-40B4-BE49-F238E27FC236}">
                <a16:creationId xmlns:a16="http://schemas.microsoft.com/office/drawing/2014/main" id="{E261D4FF-2E36-4DB3-B492-D5167CD6FB3A}"/>
              </a:ext>
            </a:extLst>
          </p:cNvPr>
          <p:cNvSpPr txBox="1"/>
          <p:nvPr/>
        </p:nvSpPr>
        <p:spPr>
          <a:xfrm>
            <a:off x="1510747" y="1364972"/>
            <a:ext cx="9177317" cy="461665"/>
          </a:xfrm>
          <a:prstGeom prst="rect">
            <a:avLst/>
          </a:prstGeom>
          <a:noFill/>
        </p:spPr>
        <p:txBody>
          <a:bodyPr wrap="square">
            <a:spAutoFit/>
          </a:bodyPr>
          <a:lstStyle/>
          <a:p>
            <a:pPr algn="ctr"/>
            <a:r>
              <a:rPr lang="en-IN" sz="2400" b="1" dirty="0">
                <a:solidFill>
                  <a:srgbClr val="0070C0"/>
                </a:solidFill>
                <a:latin typeface="Times New Roman" pitchFamily="18" charset="0"/>
                <a:cs typeface="Times New Roman" pitchFamily="18" charset="0"/>
              </a:rPr>
              <a:t>DEPARTMENT OF CIVIL ENGINEERING</a:t>
            </a:r>
          </a:p>
        </p:txBody>
      </p:sp>
      <p:sp>
        <p:nvSpPr>
          <p:cNvPr id="13" name="TextBox 12">
            <a:extLst>
              <a:ext uri="{FF2B5EF4-FFF2-40B4-BE49-F238E27FC236}">
                <a16:creationId xmlns:a16="http://schemas.microsoft.com/office/drawing/2014/main" id="{53B231B0-81B0-44EA-BD65-75E1DB0D6B29}"/>
              </a:ext>
            </a:extLst>
          </p:cNvPr>
          <p:cNvSpPr txBox="1"/>
          <p:nvPr/>
        </p:nvSpPr>
        <p:spPr>
          <a:xfrm>
            <a:off x="352425" y="1910213"/>
            <a:ext cx="11473816" cy="1815882"/>
          </a:xfrm>
          <a:prstGeom prst="rect">
            <a:avLst/>
          </a:prstGeom>
          <a:noFill/>
        </p:spPr>
        <p:txBody>
          <a:bodyPr wrap="square">
            <a:spAutoFit/>
          </a:bodyPr>
          <a:lstStyle/>
          <a:p>
            <a:pPr algn="ctr"/>
            <a:r>
              <a:rPr lang="en-US" sz="2800" b="1" i="1" dirty="0">
                <a:solidFill>
                  <a:srgbClr val="FF0000"/>
                </a:solidFill>
                <a:latin typeface="Algerian" panose="04020705040A02060702" pitchFamily="82" charset="0"/>
                <a:cs typeface="Times New Roman" panose="02020603050405020304" pitchFamily="18" charset="0"/>
              </a:rPr>
              <a:t>A Presentation</a:t>
            </a:r>
          </a:p>
          <a:p>
            <a:pPr algn="ctr"/>
            <a:r>
              <a:rPr lang="en-US" sz="2800" b="1" i="1" dirty="0">
                <a:solidFill>
                  <a:srgbClr val="FF0000"/>
                </a:solidFill>
                <a:latin typeface="Algerian" panose="04020705040A02060702" pitchFamily="82" charset="0"/>
                <a:cs typeface="Times New Roman" panose="02020603050405020304" pitchFamily="18" charset="0"/>
              </a:rPr>
              <a:t>On</a:t>
            </a:r>
          </a:p>
          <a:p>
            <a:pPr algn="ctr"/>
            <a:r>
              <a:rPr lang="en-US" sz="2800" b="1" i="1" dirty="0">
                <a:solidFill>
                  <a:srgbClr val="220FB1"/>
                </a:solidFill>
                <a:latin typeface="Algerian" panose="04020705040A02060702" pitchFamily="82" charset="0"/>
                <a:cs typeface="Times New Roman" panose="02020603050405020304" pitchFamily="18" charset="0"/>
              </a:rPr>
              <a:t>“EXPERIMENTAL STUDY ON PARTIAL REPLACEMENT OF FINE AGGREGATE USING WASTE BRICK POWDER”</a:t>
            </a:r>
            <a:endParaRPr lang="en-IN" sz="2800" b="1" i="1" dirty="0">
              <a:solidFill>
                <a:srgbClr val="220FB1"/>
              </a:solidFill>
              <a:latin typeface="Algerian" panose="04020705040A02060702" pitchFamily="82" charset="0"/>
              <a:cs typeface="Times New Roman" panose="02020603050405020304" pitchFamily="18" charset="0"/>
            </a:endParaRPr>
          </a:p>
        </p:txBody>
      </p:sp>
      <p:sp>
        <p:nvSpPr>
          <p:cNvPr id="15" name="TextBox 14">
            <a:extLst>
              <a:ext uri="{FF2B5EF4-FFF2-40B4-BE49-F238E27FC236}">
                <a16:creationId xmlns:a16="http://schemas.microsoft.com/office/drawing/2014/main" id="{A03E7EE9-474A-41BC-BD17-D6AF942BBF90}"/>
              </a:ext>
            </a:extLst>
          </p:cNvPr>
          <p:cNvSpPr txBox="1"/>
          <p:nvPr/>
        </p:nvSpPr>
        <p:spPr>
          <a:xfrm>
            <a:off x="352425" y="3595009"/>
            <a:ext cx="6096000" cy="2769989"/>
          </a:xfrm>
          <a:prstGeom prst="rect">
            <a:avLst/>
          </a:prstGeom>
          <a:noFill/>
        </p:spPr>
        <p:txBody>
          <a:bodyPr wrap="square">
            <a:spAutoFit/>
          </a:bodyPr>
          <a:lstStyle/>
          <a:p>
            <a:pPr>
              <a:lnSpc>
                <a:spcPct val="150000"/>
              </a:lnSpc>
            </a:pPr>
            <a:r>
              <a:rPr lang="en-IN" sz="2000" b="1" dirty="0">
                <a:latin typeface="Times New Roman" panose="02020603050405020304" pitchFamily="18" charset="0"/>
                <a:cs typeface="Times New Roman" panose="02020603050405020304" pitchFamily="18" charset="0"/>
              </a:rPr>
              <a:t>Presented By:</a:t>
            </a:r>
          </a:p>
          <a:p>
            <a:pPr>
              <a:lnSpc>
                <a:spcPct val="150000"/>
              </a:lnSpc>
            </a:pPr>
            <a:r>
              <a:rPr lang="en-IN" sz="1600" b="1" dirty="0">
                <a:latin typeface="Times New Roman" panose="02020603050405020304" pitchFamily="18" charset="0"/>
                <a:cs typeface="Times New Roman" panose="02020603050405020304" pitchFamily="18" charset="0"/>
              </a:rPr>
              <a:t>        MAHADEV PRASAD N M ( 1VK18CV008 )</a:t>
            </a:r>
          </a:p>
          <a:p>
            <a:pPr>
              <a:lnSpc>
                <a:spcPct val="150000"/>
              </a:lnSpc>
            </a:pPr>
            <a:r>
              <a:rPr lang="en-IN" sz="1600" b="1" dirty="0">
                <a:latin typeface="Times New Roman" panose="02020603050405020304" pitchFamily="18" charset="0"/>
                <a:cs typeface="Times New Roman" panose="02020603050405020304" pitchFamily="18" charset="0"/>
              </a:rPr>
              <a:t>        NANDISH U ( 1VK19CV403 ) </a:t>
            </a:r>
          </a:p>
          <a:p>
            <a:pPr>
              <a:lnSpc>
                <a:spcPct val="150000"/>
              </a:lnSpc>
            </a:pPr>
            <a:r>
              <a:rPr lang="en-IN" sz="1600" b="1" dirty="0">
                <a:latin typeface="Times New Roman" panose="02020603050405020304" pitchFamily="18" charset="0"/>
                <a:cs typeface="Times New Roman" panose="02020603050405020304" pitchFamily="18" charset="0"/>
              </a:rPr>
              <a:t>        NITHIN M</a:t>
            </a:r>
            <a:r>
              <a:rPr lang="en-IN" sz="1600" dirty="0">
                <a:latin typeface="Times New Roman" panose="02020603050405020304" pitchFamily="18" charset="0"/>
                <a:cs typeface="Times New Roman" panose="02020603050405020304" pitchFamily="18" charset="0"/>
              </a:rPr>
              <a:t>   ( </a:t>
            </a:r>
            <a:r>
              <a:rPr lang="en-IN" sz="1600" b="1" dirty="0">
                <a:latin typeface="Times New Roman" panose="02020603050405020304" pitchFamily="18" charset="0"/>
                <a:cs typeface="Times New Roman" panose="02020603050405020304" pitchFamily="18" charset="0"/>
              </a:rPr>
              <a:t>1VK19CV404 )</a:t>
            </a:r>
          </a:p>
          <a:p>
            <a:pPr>
              <a:lnSpc>
                <a:spcPct val="150000"/>
              </a:lnSpc>
            </a:pPr>
            <a:r>
              <a:rPr lang="en-US" sz="1600" b="1" dirty="0">
                <a:latin typeface="Times New Roman" panose="02020603050405020304" pitchFamily="18" charset="0"/>
                <a:cs typeface="Times New Roman" panose="02020603050405020304" pitchFamily="18" charset="0"/>
              </a:rPr>
              <a:t>        VINAY M SAWANT ( 1VK19CV407 )</a:t>
            </a:r>
            <a:endParaRPr lang="en-IN" sz="1600" dirty="0">
              <a:latin typeface="Times New Roman" panose="02020603050405020304" pitchFamily="18" charset="0"/>
              <a:cs typeface="Times New Roman" panose="02020603050405020304" pitchFamily="18" charset="0"/>
            </a:endParaRPr>
          </a:p>
          <a:p>
            <a:pPr>
              <a:lnSpc>
                <a:spcPct val="150000"/>
              </a:lnSpc>
            </a:pPr>
            <a:r>
              <a:rPr lang="en-IN" sz="1600" b="1" dirty="0">
                <a:latin typeface="Times New Roman" panose="02020603050405020304" pitchFamily="18" charset="0"/>
                <a:cs typeface="Times New Roman" panose="02020603050405020304" pitchFamily="18" charset="0"/>
              </a:rPr>
              <a:t>        VIII SEM</a:t>
            </a:r>
          </a:p>
          <a:p>
            <a:pPr>
              <a:lnSpc>
                <a:spcPct val="150000"/>
              </a:lnSpc>
            </a:pPr>
            <a:r>
              <a:rPr lang="en-IN" sz="1600" b="1" dirty="0">
                <a:latin typeface="Times New Roman" panose="02020603050405020304" pitchFamily="18" charset="0"/>
                <a:cs typeface="Times New Roman" panose="02020603050405020304" pitchFamily="18" charset="0"/>
              </a:rPr>
              <a:t>        Department of Civil Engineering, VKIT</a:t>
            </a:r>
          </a:p>
        </p:txBody>
      </p:sp>
      <p:sp>
        <p:nvSpPr>
          <p:cNvPr id="17" name="TextBox 16">
            <a:extLst>
              <a:ext uri="{FF2B5EF4-FFF2-40B4-BE49-F238E27FC236}">
                <a16:creationId xmlns:a16="http://schemas.microsoft.com/office/drawing/2014/main" id="{C5B78610-C9FF-4619-96CB-95293CFBB579}"/>
              </a:ext>
            </a:extLst>
          </p:cNvPr>
          <p:cNvSpPr txBox="1"/>
          <p:nvPr/>
        </p:nvSpPr>
        <p:spPr>
          <a:xfrm>
            <a:off x="5730241" y="3630260"/>
            <a:ext cx="6096000" cy="2215991"/>
          </a:xfrm>
          <a:prstGeom prst="rect">
            <a:avLst/>
          </a:prstGeom>
          <a:noFill/>
        </p:spPr>
        <p:txBody>
          <a:bodyPr wrap="square">
            <a:spAutoFit/>
          </a:bodyPr>
          <a:lstStyle/>
          <a:p>
            <a:pPr>
              <a:lnSpc>
                <a:spcPct val="150000"/>
              </a:lnSpc>
            </a:pPr>
            <a:r>
              <a:rPr lang="en-IN" b="1"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Guided By:</a:t>
            </a:r>
          </a:p>
          <a:p>
            <a:pPr>
              <a:lnSpc>
                <a:spcPct val="150000"/>
              </a:lnSpc>
            </a:pPr>
            <a:r>
              <a:rPr lang="en-IN" b="1" dirty="0">
                <a:latin typeface="Times New Roman" panose="02020603050405020304" pitchFamily="18" charset="0"/>
                <a:cs typeface="Times New Roman" panose="02020603050405020304" pitchFamily="18" charset="0"/>
              </a:rPr>
              <a:t>                     Dr. C S SHASHIKUMAR </a:t>
            </a:r>
            <a:endParaRPr lang="en-IN" dirty="0">
              <a:latin typeface="Times New Roman" panose="02020603050405020304" pitchFamily="18" charset="0"/>
              <a:cs typeface="Times New Roman" panose="02020603050405020304" pitchFamily="18" charset="0"/>
            </a:endParaRPr>
          </a:p>
          <a:p>
            <a:pPr lvl="2">
              <a:lnSpc>
                <a:spcPct val="150000"/>
              </a:lnSpc>
            </a:pPr>
            <a:r>
              <a:rPr lang="en-IN"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Associate Professor &amp; Head of</a:t>
            </a:r>
          </a:p>
          <a:p>
            <a:pPr lvl="2">
              <a:lnSpc>
                <a:spcPct val="150000"/>
              </a:lnSpc>
            </a:pPr>
            <a:r>
              <a:rPr lang="en-US" b="1" dirty="0">
                <a:latin typeface="Times New Roman" panose="02020603050405020304" pitchFamily="18" charset="0"/>
                <a:cs typeface="Times New Roman" panose="02020603050405020304" pitchFamily="18" charset="0"/>
              </a:rPr>
              <a:t>     Dept. of Civil Engineering </a:t>
            </a:r>
          </a:p>
          <a:p>
            <a:pPr lvl="2">
              <a:lnSpc>
                <a:spcPct val="150000"/>
              </a:lnSpc>
            </a:pPr>
            <a:r>
              <a:rPr lang="en-US" b="1" dirty="0">
                <a:latin typeface="Times New Roman" panose="02020603050405020304" pitchFamily="18" charset="0"/>
                <a:cs typeface="Times New Roman" panose="02020603050405020304" pitchFamily="18" charset="0"/>
              </a:rPr>
              <a:t>     VKIT, Bengaluru</a:t>
            </a:r>
            <a:endParaRPr lang="en-IN" b="1" dirty="0">
              <a:latin typeface="Times New Roman" panose="02020603050405020304" pitchFamily="18" charset="0"/>
              <a:cs typeface="Times New Roman" panose="02020603050405020304" pitchFamily="18" charset="0"/>
            </a:endParaRPr>
          </a:p>
        </p:txBody>
      </p:sp>
      <p:sp>
        <p:nvSpPr>
          <p:cNvPr id="19" name="Footer Placeholder 18">
            <a:extLst>
              <a:ext uri="{FF2B5EF4-FFF2-40B4-BE49-F238E27FC236}">
                <a16:creationId xmlns:a16="http://schemas.microsoft.com/office/drawing/2014/main" id="{3C49EFA3-2E78-401B-8E1A-ADC002F81CE5}"/>
              </a:ext>
            </a:extLst>
          </p:cNvPr>
          <p:cNvSpPr>
            <a:spLocks noGrp="1"/>
          </p:cNvSpPr>
          <p:nvPr>
            <p:ph type="ftr" sz="quarter" idx="11"/>
          </p:nvPr>
        </p:nvSpPr>
        <p:spPr>
          <a:xfrm>
            <a:off x="0" y="6612835"/>
            <a:ext cx="12195407" cy="245163"/>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20" name="Slide Number Placeholder 19">
            <a:extLst>
              <a:ext uri="{FF2B5EF4-FFF2-40B4-BE49-F238E27FC236}">
                <a16:creationId xmlns:a16="http://schemas.microsoft.com/office/drawing/2014/main" id="{4F5884E9-BF59-4320-A8B1-037A6C19AAE3}"/>
              </a:ext>
            </a:extLst>
          </p:cNvPr>
          <p:cNvSpPr>
            <a:spLocks noGrp="1"/>
          </p:cNvSpPr>
          <p:nvPr>
            <p:ph type="sldNum" sz="quarter" idx="12"/>
          </p:nvPr>
        </p:nvSpPr>
        <p:spPr>
          <a:xfrm>
            <a:off x="11439363" y="6279328"/>
            <a:ext cx="386878" cy="578672"/>
          </a:xfrm>
        </p:spPr>
        <p:txBody>
          <a:bodyPr/>
          <a:lstStyle/>
          <a:p>
            <a:pPr algn="ctr"/>
            <a:fld id="{24027DF9-9D11-4A12-9A91-D7D69AC2A0A6}" type="slidenum">
              <a:rPr lang="en-IN" b="1" smtClean="0">
                <a:solidFill>
                  <a:schemeClr val="tx1"/>
                </a:solidFill>
                <a:latin typeface="Times New Roman" panose="02020603050405020304" pitchFamily="18" charset="0"/>
                <a:cs typeface="Times New Roman" panose="02020603050405020304" pitchFamily="18" charset="0"/>
              </a:rPr>
              <a:pPr algn="ctr"/>
              <a:t>1</a:t>
            </a:fld>
            <a:endParaRPr lang="en-IN" b="1" dirty="0">
              <a:solidFill>
                <a:schemeClr val="tx1"/>
              </a:solidFill>
              <a:latin typeface="Times New Roman" panose="02020603050405020304" pitchFamily="18" charset="0"/>
              <a:cs typeface="Times New Roman" panose="02020603050405020304" pitchFamily="18" charset="0"/>
            </a:endParaRPr>
          </a:p>
        </p:txBody>
      </p:sp>
      <p:pic>
        <p:nvPicPr>
          <p:cNvPr id="12" name="Picture 11" descr="PicsArt_09-09-12"/>
          <p:cNvPicPr/>
          <p:nvPr/>
        </p:nvPicPr>
        <p:blipFill>
          <a:blip r:embed="rId3" cstate="print">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104502" y="-2"/>
            <a:ext cx="1907176" cy="1539563"/>
          </a:xfrm>
          <a:prstGeom prst="rect">
            <a:avLst/>
          </a:prstGeom>
          <a:noFill/>
          <a:ln>
            <a:noFill/>
          </a:ln>
        </p:spPr>
      </p:pic>
    </p:spTree>
    <p:extLst>
      <p:ext uri="{BB962C8B-B14F-4D97-AF65-F5344CB8AC3E}">
        <p14:creationId xmlns:p14="http://schemas.microsoft.com/office/powerpoint/2010/main" val="1861064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62000"/>
          </a:xfrm>
        </p:spPr>
        <p:txBody>
          <a:bodyPr/>
          <a:lstStyle/>
          <a:p>
            <a:r>
              <a:rPr lang="en-US" sz="4000" b="1" i="1" u="sng" dirty="0">
                <a:solidFill>
                  <a:schemeClr val="tx1"/>
                </a:solidFill>
                <a:latin typeface="Times New Roman" panose="02020603050405020304" pitchFamily="18" charset="0"/>
                <a:ea typeface="Times New Roman" panose="02020603050405020304" pitchFamily="18" charset="0"/>
              </a:rPr>
              <a:t>MATERIALS &amp; METHODOLOGY</a:t>
            </a:r>
            <a:endParaRPr lang="en-IN" sz="4000" dirty="0">
              <a:solidFill>
                <a:schemeClr val="tx1"/>
              </a:solidFill>
            </a:endParaRPr>
          </a:p>
        </p:txBody>
      </p:sp>
      <p:sp>
        <p:nvSpPr>
          <p:cNvPr id="3" name="Content Placeholder 2"/>
          <p:cNvSpPr>
            <a:spLocks noGrp="1"/>
          </p:cNvSpPr>
          <p:nvPr>
            <p:ph idx="1"/>
          </p:nvPr>
        </p:nvSpPr>
        <p:spPr>
          <a:xfrm>
            <a:off x="609600" y="751114"/>
            <a:ext cx="10972800" cy="4525963"/>
          </a:xfrm>
        </p:spPr>
        <p:txBody>
          <a:bodyPr>
            <a:normAutofit/>
          </a:bodyPr>
          <a:lstStyle/>
          <a:p>
            <a:pPr lvl="0" algn="just">
              <a:lnSpc>
                <a:spcPct val="150000"/>
              </a:lnSpc>
              <a:spcBef>
                <a:spcPts val="1200"/>
              </a:spcBef>
              <a:buFont typeface="Wingdings" panose="05000000000000000000" pitchFamily="2" charset="2"/>
              <a:buChar char="§"/>
            </a:pPr>
            <a:r>
              <a:rPr lang="en-US" sz="2000" dirty="0">
                <a:solidFill>
                  <a:schemeClr val="tx1"/>
                </a:solidFill>
                <a:latin typeface="Times New Roman" panose="02020603050405020304" pitchFamily="18" charset="0"/>
                <a:cs typeface="Times New Roman" pitchFamily="18" charset="0"/>
              </a:rPr>
              <a:t>Cement : Ordinary Portland cement of grade 53.</a:t>
            </a:r>
          </a:p>
          <a:p>
            <a:pPr lvl="0" algn="just">
              <a:lnSpc>
                <a:spcPct val="150000"/>
              </a:lnSpc>
              <a:spcBef>
                <a:spcPts val="1200"/>
              </a:spcBef>
              <a:buFont typeface="Wingdings" panose="05000000000000000000" pitchFamily="2" charset="2"/>
              <a:buChar char="§"/>
            </a:pPr>
            <a:r>
              <a:rPr lang="en-US" sz="2000" dirty="0">
                <a:solidFill>
                  <a:schemeClr val="tx1"/>
                </a:solidFill>
                <a:latin typeface="Times New Roman" panose="02020603050405020304" pitchFamily="18" charset="0"/>
                <a:cs typeface="Times New Roman" pitchFamily="18" charset="0"/>
              </a:rPr>
              <a:t>Fine aggregate : Fine aggregate passing 4.75mm IS sieve.</a:t>
            </a:r>
          </a:p>
          <a:p>
            <a:pPr lvl="0" algn="just">
              <a:lnSpc>
                <a:spcPct val="150000"/>
              </a:lnSpc>
              <a:spcBef>
                <a:spcPts val="1200"/>
              </a:spcBef>
              <a:buFont typeface="Wingdings" panose="05000000000000000000" pitchFamily="2" charset="2"/>
              <a:buChar char="§"/>
            </a:pPr>
            <a:r>
              <a:rPr lang="en-US" sz="2000" dirty="0">
                <a:solidFill>
                  <a:schemeClr val="tx1"/>
                </a:solidFill>
                <a:latin typeface="Times New Roman" panose="02020603050405020304" pitchFamily="18" charset="0"/>
                <a:cs typeface="Times New Roman" pitchFamily="18" charset="0"/>
              </a:rPr>
              <a:t>Coarse aggregate : Segregated aggregates  retaining 4.75mm IS sieve and  passing 20mm IS sieve.</a:t>
            </a:r>
          </a:p>
          <a:p>
            <a:pPr algn="just">
              <a:lnSpc>
                <a:spcPct val="150000"/>
              </a:lnSpc>
              <a:spcBef>
                <a:spcPts val="1200"/>
              </a:spcBef>
              <a:buFont typeface="Wingdings" panose="05000000000000000000" pitchFamily="2" charset="2"/>
              <a:buChar char="§"/>
            </a:pPr>
            <a:r>
              <a:rPr lang="en-US" sz="2000" dirty="0">
                <a:solidFill>
                  <a:schemeClr val="tx1"/>
                </a:solidFill>
                <a:latin typeface="Times New Roman" panose="02020603050405020304" pitchFamily="18" charset="0"/>
                <a:cs typeface="Times New Roman" pitchFamily="18" charset="0"/>
              </a:rPr>
              <a:t>Waste brick powder : passing 4.75mm IS sieve.</a:t>
            </a:r>
          </a:p>
          <a:p>
            <a:pPr lvl="0" algn="just">
              <a:lnSpc>
                <a:spcPct val="150000"/>
              </a:lnSpc>
              <a:spcBef>
                <a:spcPts val="1200"/>
              </a:spcBef>
              <a:buFont typeface="Wingdings" panose="05000000000000000000" pitchFamily="2" charset="2"/>
              <a:buChar char="§"/>
            </a:pPr>
            <a:r>
              <a:rPr lang="en-US" sz="2000" dirty="0">
                <a:solidFill>
                  <a:schemeClr val="tx1"/>
                </a:solidFill>
                <a:latin typeface="Times New Roman" panose="02020603050405020304" pitchFamily="18" charset="0"/>
                <a:cs typeface="Times New Roman" pitchFamily="18" charset="0"/>
              </a:rPr>
              <a:t>Water : Required amount of water by trial.</a:t>
            </a:r>
          </a:p>
          <a:p>
            <a:pPr marL="0" indent="0">
              <a:buNone/>
            </a:pPr>
            <a:endParaRPr lang="en-US" dirty="0"/>
          </a:p>
        </p:txBody>
      </p:sp>
      <p:sp>
        <p:nvSpPr>
          <p:cNvPr id="5" name="Footer Placeholder 4"/>
          <p:cNvSpPr>
            <a:spLocks noGrp="1"/>
          </p:cNvSpPr>
          <p:nvPr>
            <p:ph type="ftr" sz="quarter" idx="11"/>
          </p:nvPr>
        </p:nvSpPr>
        <p:spPr>
          <a:xfrm>
            <a:off x="4884829" y="6492875"/>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pPr algn="ctr"/>
            <a:fld id="{24027DF9-9D11-4A12-9A91-D7D69AC2A0A6}" type="slidenum">
              <a:rPr lang="en-IN" b="1" smtClean="0">
                <a:solidFill>
                  <a:schemeClr val="tx1"/>
                </a:solidFill>
                <a:latin typeface="Times New Roman" panose="02020603050405020304" pitchFamily="18" charset="0"/>
                <a:cs typeface="Times New Roman" panose="02020603050405020304" pitchFamily="18" charset="0"/>
              </a:rPr>
              <a:pPr algn="ctr"/>
              <a:t>10</a:t>
            </a:fld>
            <a:endParaRPr lang="en-IN"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901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903514"/>
          </a:xfrm>
        </p:spPr>
        <p:txBody>
          <a:bodyPr/>
          <a:lstStyle/>
          <a:p>
            <a:r>
              <a:rPr lang="en-US" sz="4000" b="1" i="1" u="sng" dirty="0">
                <a:solidFill>
                  <a:schemeClr val="tx1"/>
                </a:solidFill>
                <a:effectLst/>
                <a:latin typeface="Times New Roman" pitchFamily="18" charset="0"/>
                <a:cs typeface="Times New Roman" pitchFamily="18" charset="0"/>
              </a:rPr>
              <a:t>TESTS ON MATERIALS.</a:t>
            </a:r>
            <a:endParaRPr lang="en-IN" sz="4000" b="1" i="1" u="sng" dirty="0">
              <a:effectLst/>
            </a:endParaRPr>
          </a:p>
        </p:txBody>
      </p:sp>
      <p:sp>
        <p:nvSpPr>
          <p:cNvPr id="3" name="Content Placeholder 2"/>
          <p:cNvSpPr>
            <a:spLocks noGrp="1"/>
          </p:cNvSpPr>
          <p:nvPr>
            <p:ph idx="1"/>
          </p:nvPr>
        </p:nvSpPr>
        <p:spPr>
          <a:xfrm>
            <a:off x="609600" y="903514"/>
            <a:ext cx="10972800" cy="4525963"/>
          </a:xfrm>
        </p:spPr>
        <p:txBody>
          <a:bodyPr>
            <a:normAutofit fontScale="70000" lnSpcReduction="20000"/>
          </a:bodyPr>
          <a:lstStyle/>
          <a:p>
            <a:pPr lvl="0">
              <a:lnSpc>
                <a:spcPct val="150000"/>
              </a:lnSpc>
              <a:spcBef>
                <a:spcPts val="1200"/>
              </a:spcBef>
              <a:buFont typeface="Wingdings" pitchFamily="2" charset="2"/>
              <a:buChar char="q"/>
            </a:pPr>
            <a:r>
              <a:rPr lang="en-US" sz="3200" b="1" dirty="0">
                <a:solidFill>
                  <a:schemeClr val="tx1"/>
                </a:solidFill>
                <a:latin typeface="Times New Roman" pitchFamily="18" charset="0"/>
                <a:cs typeface="Times New Roman" pitchFamily="18" charset="0"/>
              </a:rPr>
              <a:t>CEMENT</a:t>
            </a:r>
            <a:endParaRPr lang="en-US" sz="3200" dirty="0">
              <a:solidFill>
                <a:schemeClr val="tx1"/>
              </a:solidFill>
              <a:latin typeface="Times New Roman" pitchFamily="18" charset="0"/>
              <a:cs typeface="Times New Roman" pitchFamily="18" charset="0"/>
            </a:endParaRPr>
          </a:p>
          <a:p>
            <a:pPr lvl="0">
              <a:lnSpc>
                <a:spcPct val="150000"/>
              </a:lnSpc>
              <a:spcBef>
                <a:spcPts val="1200"/>
              </a:spcBef>
              <a:buFont typeface="Wingdings" panose="05000000000000000000" pitchFamily="2" charset="2"/>
              <a:buChar char="§"/>
            </a:pPr>
            <a:r>
              <a:rPr lang="en-US" sz="2900" dirty="0">
                <a:solidFill>
                  <a:schemeClr val="tx1"/>
                </a:solidFill>
                <a:latin typeface="Times New Roman" pitchFamily="18" charset="0"/>
                <a:cs typeface="Times New Roman" pitchFamily="18" charset="0"/>
              </a:rPr>
              <a:t>Normal consistency.</a:t>
            </a:r>
          </a:p>
          <a:p>
            <a:pPr lvl="0">
              <a:lnSpc>
                <a:spcPct val="150000"/>
              </a:lnSpc>
              <a:spcBef>
                <a:spcPts val="1200"/>
              </a:spcBef>
              <a:buFont typeface="Wingdings" panose="05000000000000000000" pitchFamily="2" charset="2"/>
              <a:buChar char="§"/>
            </a:pPr>
            <a:r>
              <a:rPr lang="en-US" sz="2900" dirty="0">
                <a:solidFill>
                  <a:schemeClr val="tx1"/>
                </a:solidFill>
                <a:latin typeface="Times New Roman" pitchFamily="18" charset="0"/>
                <a:cs typeface="Times New Roman" pitchFamily="18" charset="0"/>
              </a:rPr>
              <a:t>Specific gravity</a:t>
            </a:r>
            <a:r>
              <a:rPr lang="en-US" sz="2900" b="1" dirty="0">
                <a:solidFill>
                  <a:schemeClr val="tx1"/>
                </a:solidFill>
                <a:latin typeface="Times New Roman" pitchFamily="18" charset="0"/>
                <a:cs typeface="Times New Roman" pitchFamily="18" charset="0"/>
              </a:rPr>
              <a:t>.</a:t>
            </a:r>
            <a:endParaRPr lang="en-US" sz="2900" dirty="0">
              <a:solidFill>
                <a:schemeClr val="tx1"/>
              </a:solidFill>
              <a:latin typeface="Times New Roman" pitchFamily="18" charset="0"/>
              <a:cs typeface="Times New Roman" pitchFamily="18" charset="0"/>
            </a:endParaRPr>
          </a:p>
          <a:p>
            <a:pPr>
              <a:buNone/>
            </a:pPr>
            <a:r>
              <a:rPr lang="en-US" sz="2900" b="1" dirty="0">
                <a:latin typeface="Times New Roman" pitchFamily="18" charset="0"/>
                <a:cs typeface="Times New Roman" pitchFamily="18" charset="0"/>
              </a:rPr>
              <a:t> </a:t>
            </a:r>
          </a:p>
          <a:p>
            <a:pPr lvl="0">
              <a:buFont typeface="Wingdings" panose="05000000000000000000" pitchFamily="2" charset="2"/>
              <a:buChar char="q"/>
            </a:pPr>
            <a:r>
              <a:rPr lang="en-US" sz="2900" b="1" dirty="0">
                <a:solidFill>
                  <a:schemeClr val="tx1"/>
                </a:solidFill>
                <a:latin typeface="Times New Roman" pitchFamily="18" charset="0"/>
                <a:cs typeface="Times New Roman" pitchFamily="18" charset="0"/>
              </a:rPr>
              <a:t>FINE AGGREGATE</a:t>
            </a:r>
          </a:p>
          <a:p>
            <a:pPr lvl="0">
              <a:buNone/>
            </a:pPr>
            <a:endParaRPr lang="en-US" sz="2900" dirty="0">
              <a:solidFill>
                <a:schemeClr val="tx1"/>
              </a:solidFill>
              <a:latin typeface="Times New Roman" pitchFamily="18" charset="0"/>
              <a:cs typeface="Times New Roman" pitchFamily="18" charset="0"/>
            </a:endParaRPr>
          </a:p>
          <a:p>
            <a:pPr lvl="0">
              <a:lnSpc>
                <a:spcPct val="170000"/>
              </a:lnSpc>
              <a:buFont typeface="Wingdings" panose="05000000000000000000" pitchFamily="2" charset="2"/>
              <a:buChar char="§"/>
            </a:pPr>
            <a:r>
              <a:rPr lang="en-US" sz="2900" dirty="0">
                <a:solidFill>
                  <a:schemeClr val="tx1"/>
                </a:solidFill>
                <a:latin typeface="Times New Roman" pitchFamily="18" charset="0"/>
                <a:cs typeface="Times New Roman" pitchFamily="18" charset="0"/>
              </a:rPr>
              <a:t>Fineness modulus and zoning.</a:t>
            </a:r>
          </a:p>
          <a:p>
            <a:pPr lvl="0">
              <a:lnSpc>
                <a:spcPct val="170000"/>
              </a:lnSpc>
              <a:buFont typeface="Wingdings" panose="05000000000000000000" pitchFamily="2" charset="2"/>
              <a:buChar char="§"/>
            </a:pPr>
            <a:r>
              <a:rPr lang="en-US" sz="2900" dirty="0">
                <a:solidFill>
                  <a:schemeClr val="tx1"/>
                </a:solidFill>
                <a:latin typeface="Times New Roman" pitchFamily="18" charset="0"/>
                <a:cs typeface="Times New Roman" pitchFamily="18" charset="0"/>
              </a:rPr>
              <a:t>Specific gravity.</a:t>
            </a:r>
          </a:p>
          <a:p>
            <a:pPr lvl="0">
              <a:lnSpc>
                <a:spcPct val="170000"/>
              </a:lnSpc>
              <a:buFont typeface="Wingdings" panose="05000000000000000000" pitchFamily="2" charset="2"/>
              <a:buChar char="§"/>
            </a:pPr>
            <a:r>
              <a:rPr lang="en-US" sz="2900" dirty="0">
                <a:solidFill>
                  <a:schemeClr val="tx1"/>
                </a:solidFill>
                <a:latin typeface="Times New Roman" pitchFamily="18" charset="0"/>
                <a:cs typeface="Times New Roman" pitchFamily="18" charset="0"/>
              </a:rPr>
              <a:t>Bulk density of fine aggregate.</a:t>
            </a:r>
          </a:p>
          <a:p>
            <a:pPr>
              <a:buNone/>
            </a:pPr>
            <a:r>
              <a:rPr lang="en-US" sz="2900" b="1" dirty="0">
                <a:latin typeface="Times New Roman" pitchFamily="18" charset="0"/>
                <a:cs typeface="Times New Roman" pitchFamily="18" charset="0"/>
              </a:rPr>
              <a:t> </a:t>
            </a:r>
            <a:endParaRPr lang="en-US" sz="2900" dirty="0">
              <a:latin typeface="Times New Roman" pitchFamily="18" charset="0"/>
              <a:cs typeface="Times New Roman" pitchFamily="18" charset="0"/>
            </a:endParaRPr>
          </a:p>
          <a:p>
            <a:pPr marL="0" indent="0">
              <a:buNone/>
            </a:pPr>
            <a:endParaRPr lang="en-IN" dirty="0"/>
          </a:p>
        </p:txBody>
      </p:sp>
      <p:sp>
        <p:nvSpPr>
          <p:cNvPr id="5" name="Footer Placeholder 4"/>
          <p:cNvSpPr>
            <a:spLocks noGrp="1"/>
          </p:cNvSpPr>
          <p:nvPr>
            <p:ph type="ftr" sz="quarter" idx="11"/>
          </p:nvPr>
        </p:nvSpPr>
        <p:spPr>
          <a:xfrm>
            <a:off x="4624526" y="6501180"/>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pPr/>
              <a:t>11</a:t>
            </a:fld>
            <a:endParaRPr lang="en-IN"/>
          </a:p>
        </p:txBody>
      </p:sp>
      <p:pic>
        <p:nvPicPr>
          <p:cNvPr id="7" name="Picture 6" descr="WhatsApp Image 2021-01-16 at 10.57.02.jpeg"/>
          <p:cNvPicPr>
            <a:picLocks noChangeAspect="1"/>
          </p:cNvPicPr>
          <p:nvPr/>
        </p:nvPicPr>
        <p:blipFill>
          <a:blip r:embed="rId2" cstate="print"/>
          <a:stretch>
            <a:fillRect/>
          </a:stretch>
        </p:blipFill>
        <p:spPr>
          <a:xfrm>
            <a:off x="7565571" y="1307875"/>
            <a:ext cx="2492829" cy="1446211"/>
          </a:xfrm>
          <a:prstGeom prst="ellipse">
            <a:avLst/>
          </a:prstGeom>
          <a:ln w="63500" cap="rnd">
            <a:solidFill>
              <a:schemeClr val="accent1">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descr="WhatsApp Image 2021-01-16 at 10.58.14.jpeg"/>
          <p:cNvPicPr>
            <a:picLocks noChangeAspect="1"/>
          </p:cNvPicPr>
          <p:nvPr/>
        </p:nvPicPr>
        <p:blipFill>
          <a:blip r:embed="rId3" cstate="print"/>
          <a:stretch>
            <a:fillRect/>
          </a:stretch>
        </p:blipFill>
        <p:spPr>
          <a:xfrm>
            <a:off x="7565571" y="3542957"/>
            <a:ext cx="2492829" cy="1566638"/>
          </a:xfrm>
          <a:prstGeom prst="ellipse">
            <a:avLst/>
          </a:prstGeom>
          <a:ln w="63500" cap="rnd">
            <a:solidFill>
              <a:schemeClr val="accent1">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21297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483733" y="6483595"/>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12</a:t>
            </a:fld>
            <a:endParaRPr lang="en-IN"/>
          </a:p>
        </p:txBody>
      </p:sp>
      <p:sp>
        <p:nvSpPr>
          <p:cNvPr id="5" name="Rectangle 4"/>
          <p:cNvSpPr/>
          <p:nvPr/>
        </p:nvSpPr>
        <p:spPr>
          <a:xfrm>
            <a:off x="902562" y="712119"/>
            <a:ext cx="10386876" cy="5346144"/>
          </a:xfrm>
          <a:prstGeom prst="rect">
            <a:avLst/>
          </a:prstGeom>
        </p:spPr>
        <p:txBody>
          <a:bodyPr wrap="square">
            <a:spAutoFit/>
          </a:bodyPr>
          <a:lstStyle/>
          <a:p>
            <a:pPr marL="342900" lvl="0" indent="-342900">
              <a:lnSpc>
                <a:spcPct val="150000"/>
              </a:lnSpc>
              <a:buFont typeface="Wingdings" panose="05000000000000000000" pitchFamily="2" charset="2"/>
              <a:buChar char="q"/>
            </a:pPr>
            <a:r>
              <a:rPr lang="en-US" sz="2000" b="1" dirty="0">
                <a:latin typeface="Times New Roman" pitchFamily="18" charset="0"/>
                <a:cs typeface="Times New Roman" pitchFamily="18" charset="0"/>
              </a:rPr>
              <a:t>COARSE AGGREGATE</a:t>
            </a:r>
            <a:endParaRPr lang="en-US" sz="2000" dirty="0">
              <a:latin typeface="Times New Roman" pitchFamily="18" charset="0"/>
              <a:cs typeface="Times New Roman" pitchFamily="18" charset="0"/>
            </a:endParaRPr>
          </a:p>
          <a:p>
            <a:pPr marL="342900" lvl="0" indent="-342900">
              <a:lnSpc>
                <a:spcPct val="150000"/>
              </a:lnSpc>
              <a:spcBef>
                <a:spcPts val="1200"/>
              </a:spcBef>
              <a:buFont typeface="Wingdings" panose="05000000000000000000" pitchFamily="2" charset="2"/>
              <a:buChar char="§"/>
            </a:pPr>
            <a:r>
              <a:rPr lang="en-US" sz="2000" dirty="0">
                <a:latin typeface="Times New Roman" pitchFamily="18" charset="0"/>
                <a:cs typeface="Times New Roman" pitchFamily="18" charset="0"/>
              </a:rPr>
              <a:t>Fineness modulus and grading.</a:t>
            </a:r>
          </a:p>
          <a:p>
            <a:pPr marL="342900" lvl="0" indent="-342900">
              <a:lnSpc>
                <a:spcPct val="150000"/>
              </a:lnSpc>
              <a:spcBef>
                <a:spcPts val="1200"/>
              </a:spcBef>
              <a:buFont typeface="Wingdings" panose="05000000000000000000" pitchFamily="2" charset="2"/>
              <a:buChar char="§"/>
            </a:pPr>
            <a:r>
              <a:rPr lang="en-US" sz="2000" dirty="0">
                <a:latin typeface="Times New Roman" pitchFamily="18" charset="0"/>
                <a:cs typeface="Times New Roman" pitchFamily="18" charset="0"/>
              </a:rPr>
              <a:t>Specific gravity</a:t>
            </a:r>
            <a:r>
              <a:rPr lang="en-US" sz="2000" b="1" dirty="0">
                <a:latin typeface="Times New Roman" pitchFamily="18" charset="0"/>
                <a:cs typeface="Times New Roman" pitchFamily="18" charset="0"/>
              </a:rPr>
              <a:t>.</a:t>
            </a:r>
          </a:p>
          <a:p>
            <a:pPr marL="342900" lvl="0" indent="-342900">
              <a:lnSpc>
                <a:spcPct val="150000"/>
              </a:lnSpc>
              <a:spcBef>
                <a:spcPts val="1200"/>
              </a:spcBef>
              <a:buFont typeface="Wingdings" panose="05000000000000000000" pitchFamily="2" charset="2"/>
              <a:buChar char="§"/>
            </a:pPr>
            <a:endParaRPr lang="en-US" sz="2000" b="1" dirty="0">
              <a:latin typeface="Times New Roman" pitchFamily="18" charset="0"/>
              <a:cs typeface="Times New Roman" pitchFamily="18" charset="0"/>
            </a:endParaRPr>
          </a:p>
          <a:p>
            <a:pPr lvl="0">
              <a:lnSpc>
                <a:spcPct val="150000"/>
              </a:lnSpc>
              <a:spcBef>
                <a:spcPts val="1200"/>
              </a:spcBef>
            </a:pPr>
            <a:endParaRPr lang="en-US" sz="2000" b="1" dirty="0">
              <a:latin typeface="Times New Roman" pitchFamily="18" charset="0"/>
              <a:cs typeface="Times New Roman" pitchFamily="18" charset="0"/>
            </a:endParaRPr>
          </a:p>
          <a:p>
            <a:pPr lvl="0">
              <a:lnSpc>
                <a:spcPct val="150000"/>
              </a:lnSpc>
              <a:spcBef>
                <a:spcPts val="1200"/>
              </a:spcBef>
            </a:pPr>
            <a:endParaRPr lang="en-US" sz="2000" dirty="0">
              <a:latin typeface="Times New Roman" pitchFamily="18" charset="0"/>
              <a:cs typeface="Times New Roman" pitchFamily="18" charset="0"/>
            </a:endParaRPr>
          </a:p>
          <a:p>
            <a:pPr marL="342900" lvl="0" indent="-342900">
              <a:lnSpc>
                <a:spcPct val="150000"/>
              </a:lnSpc>
              <a:spcBef>
                <a:spcPts val="1800"/>
              </a:spcBef>
              <a:buFont typeface="Wingdings" panose="05000000000000000000" pitchFamily="2" charset="2"/>
              <a:buChar char="q"/>
            </a:pPr>
            <a:r>
              <a:rPr lang="en-US" sz="2000" b="1" dirty="0">
                <a:latin typeface="Times New Roman" pitchFamily="18" charset="0"/>
                <a:cs typeface="Times New Roman" pitchFamily="18" charset="0"/>
              </a:rPr>
              <a:t>BRICK POWDER</a:t>
            </a:r>
          </a:p>
          <a:p>
            <a:pPr marL="342900" lvl="0" indent="-342900">
              <a:lnSpc>
                <a:spcPct val="150000"/>
              </a:lnSpc>
              <a:spcBef>
                <a:spcPts val="600"/>
              </a:spcBef>
              <a:buFont typeface="Wingdings" panose="05000000000000000000" pitchFamily="2" charset="2"/>
              <a:buChar char="§"/>
            </a:pPr>
            <a:r>
              <a:rPr lang="en-US" sz="2000" dirty="0">
                <a:latin typeface="Times New Roman" pitchFamily="18" charset="0"/>
                <a:cs typeface="Times New Roman" pitchFamily="18" charset="0"/>
              </a:rPr>
              <a:t>Fineness modulus and zoning.</a:t>
            </a:r>
          </a:p>
          <a:p>
            <a:pPr marL="342900" lvl="0" indent="-342900">
              <a:lnSpc>
                <a:spcPct val="150000"/>
              </a:lnSpc>
              <a:spcBef>
                <a:spcPts val="600"/>
              </a:spcBef>
              <a:buFont typeface="Wingdings" panose="05000000000000000000" pitchFamily="2" charset="2"/>
              <a:buChar char="§"/>
            </a:pPr>
            <a:r>
              <a:rPr lang="en-US" sz="2000" dirty="0">
                <a:latin typeface="Times New Roman" pitchFamily="18" charset="0"/>
                <a:cs typeface="Times New Roman" pitchFamily="18" charset="0"/>
              </a:rPr>
              <a:t>Specific gravity.</a:t>
            </a:r>
          </a:p>
        </p:txBody>
      </p:sp>
      <p:pic>
        <p:nvPicPr>
          <p:cNvPr id="6" name="Picture 5" descr="WhatsApp Image 2021-01-16 at 10.58.49.jpeg"/>
          <p:cNvPicPr>
            <a:picLocks noChangeAspect="1"/>
          </p:cNvPicPr>
          <p:nvPr/>
        </p:nvPicPr>
        <p:blipFill>
          <a:blip r:embed="rId2" cstate="print"/>
          <a:stretch>
            <a:fillRect/>
          </a:stretch>
        </p:blipFill>
        <p:spPr>
          <a:xfrm>
            <a:off x="6498773" y="744402"/>
            <a:ext cx="3189514" cy="2438400"/>
          </a:xfrm>
          <a:prstGeom prst="ellipse">
            <a:avLst/>
          </a:prstGeom>
          <a:ln w="63500" cap="rnd">
            <a:solidFill>
              <a:schemeClr val="accent1">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8773" y="3569369"/>
            <a:ext cx="3189514" cy="2576512"/>
          </a:xfrm>
          <a:prstGeom prst="rect">
            <a:avLst/>
          </a:prstGeom>
        </p:spPr>
      </p:pic>
    </p:spTree>
    <p:extLst>
      <p:ext uri="{BB962C8B-B14F-4D97-AF65-F5344CB8AC3E}">
        <p14:creationId xmlns:p14="http://schemas.microsoft.com/office/powerpoint/2010/main" val="2836473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680720"/>
          </a:xfrm>
        </p:spPr>
        <p:txBody>
          <a:bodyPr/>
          <a:lstStyle/>
          <a:p>
            <a:r>
              <a:rPr lang="en-US" sz="4000" b="1" i="1" u="sng" dirty="0">
                <a:solidFill>
                  <a:schemeClr val="tx1"/>
                </a:solidFill>
                <a:effectLst/>
                <a:latin typeface="Times New Roman" panose="02020603050405020304" pitchFamily="18" charset="0"/>
                <a:cs typeface="Times New Roman" panose="02020603050405020304" pitchFamily="18" charset="0"/>
              </a:rPr>
              <a:t>TESTS ON CEMENT</a:t>
            </a:r>
            <a:r>
              <a:rPr lang="en-US" dirty="0"/>
              <a:t> </a:t>
            </a:r>
            <a:endParaRPr lang="en-IN" dirty="0"/>
          </a:p>
        </p:txBody>
      </p:sp>
      <p:sp>
        <p:nvSpPr>
          <p:cNvPr id="3" name="Content Placeholder 2"/>
          <p:cNvSpPr>
            <a:spLocks noGrp="1"/>
          </p:cNvSpPr>
          <p:nvPr>
            <p:ph idx="1"/>
          </p:nvPr>
        </p:nvSpPr>
        <p:spPr>
          <a:xfrm>
            <a:off x="279600" y="680720"/>
            <a:ext cx="11556262" cy="5812154"/>
          </a:xfrm>
        </p:spPr>
        <p:txBody>
          <a:bodyPr/>
          <a:lstStyle/>
          <a:p>
            <a:pPr marL="0" lvl="0" indent="0" algn="just" eaLnBrk="0" fontAlgn="base" hangingPunct="0">
              <a:spcBef>
                <a:spcPct val="0"/>
              </a:spcBef>
              <a:spcAft>
                <a:spcPct val="0"/>
              </a:spcAft>
              <a:buFont typeface="Wingdings" pitchFamily="2" charset="2"/>
              <a:buChar char="q"/>
            </a:pPr>
            <a:r>
              <a:rPr lang="en-US" sz="2000" b="1" dirty="0">
                <a:solidFill>
                  <a:schemeClr val="tx1"/>
                </a:solidFill>
                <a:latin typeface="Times New Roman" panose="02020603050405020304" pitchFamily="18" charset="0"/>
                <a:ea typeface="Calibri" pitchFamily="34" charset="0"/>
                <a:cs typeface="Times New Roman" pitchFamily="18" charset="0"/>
              </a:rPr>
              <a:t> </a:t>
            </a:r>
            <a:r>
              <a:rPr lang="en-US" sz="2000" b="1" u="sng" dirty="0">
                <a:solidFill>
                  <a:schemeClr val="tx1"/>
                </a:solidFill>
                <a:latin typeface="Times New Roman" panose="02020603050405020304" pitchFamily="18" charset="0"/>
                <a:ea typeface="Calibri" pitchFamily="34" charset="0"/>
                <a:cs typeface="Times New Roman" pitchFamily="18" charset="0"/>
              </a:rPr>
              <a:t>Normal consistency of cement:</a:t>
            </a:r>
          </a:p>
          <a:p>
            <a:pPr marL="0" lvl="0" indent="0" algn="just" eaLnBrk="0" fontAlgn="base" hangingPunct="0">
              <a:spcBef>
                <a:spcPct val="0"/>
              </a:spcBef>
              <a:spcAft>
                <a:spcPct val="0"/>
              </a:spcAft>
              <a:buNone/>
            </a:pPr>
            <a:endParaRPr lang="en-US" sz="2000" dirty="0">
              <a:solidFill>
                <a:schemeClr val="tx1"/>
              </a:solidFill>
              <a:latin typeface="Times New Roman" panose="02020603050405020304" pitchFamily="18" charset="0"/>
              <a:cs typeface="Times New Roman" panose="02020603050405020304" pitchFamily="18" charset="0"/>
            </a:endParaRPr>
          </a:p>
          <a:p>
            <a:pPr marL="0" lvl="0" indent="0" algn="just" eaLnBrk="0" fontAlgn="base" hangingPunct="0">
              <a:spcBef>
                <a:spcPct val="0"/>
              </a:spcBef>
              <a:spcAft>
                <a:spcPct val="0"/>
              </a:spcAft>
              <a:buNone/>
            </a:pPr>
            <a:r>
              <a:rPr lang="en-US" sz="2000" b="1" dirty="0">
                <a:solidFill>
                  <a:schemeClr val="tx1"/>
                </a:solidFill>
                <a:latin typeface="Times New Roman" pitchFamily="18" charset="0"/>
                <a:ea typeface="Calibri" pitchFamily="34" charset="0"/>
                <a:cs typeface="Times New Roman" pitchFamily="18" charset="0"/>
              </a:rPr>
              <a:t>    Weight of cement =  300gm.</a:t>
            </a:r>
            <a:endParaRPr lang="en-US" sz="2000"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p>
        </p:txBody>
      </p:sp>
      <p:sp>
        <p:nvSpPr>
          <p:cNvPr id="5" name="Footer Placeholder 4"/>
          <p:cNvSpPr>
            <a:spLocks noGrp="1"/>
          </p:cNvSpPr>
          <p:nvPr>
            <p:ph type="ftr" sz="quarter" idx="11"/>
          </p:nvPr>
        </p:nvSpPr>
        <p:spPr>
          <a:xfrm>
            <a:off x="4501318" y="6492875"/>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pPr/>
              <a:t>13</a:t>
            </a:fld>
            <a:endParaRPr lang="en-IN"/>
          </a:p>
        </p:txBody>
      </p:sp>
      <p:graphicFrame>
        <p:nvGraphicFramePr>
          <p:cNvPr id="15" name="Table 14"/>
          <p:cNvGraphicFramePr>
            <a:graphicFrameLocks noGrp="1"/>
          </p:cNvGraphicFramePr>
          <p:nvPr>
            <p:extLst>
              <p:ext uri="{D42A27DB-BD31-4B8C-83A1-F6EECF244321}">
                <p14:modId xmlns:p14="http://schemas.microsoft.com/office/powerpoint/2010/main" val="2846200073"/>
              </p:ext>
            </p:extLst>
          </p:nvPr>
        </p:nvGraphicFramePr>
        <p:xfrm>
          <a:off x="878885" y="2155482"/>
          <a:ext cx="6647333" cy="2425309"/>
        </p:xfrm>
        <a:graphic>
          <a:graphicData uri="http://schemas.openxmlformats.org/drawingml/2006/table">
            <a:tbl>
              <a:tblPr/>
              <a:tblGrid>
                <a:gridCol w="631133">
                  <a:extLst>
                    <a:ext uri="{9D8B030D-6E8A-4147-A177-3AD203B41FA5}">
                      <a16:colId xmlns:a16="http://schemas.microsoft.com/office/drawing/2014/main" val="2322230466"/>
                    </a:ext>
                  </a:extLst>
                </a:gridCol>
                <a:gridCol w="847288">
                  <a:extLst>
                    <a:ext uri="{9D8B030D-6E8A-4147-A177-3AD203B41FA5}">
                      <a16:colId xmlns:a16="http://schemas.microsoft.com/office/drawing/2014/main" val="2827907673"/>
                    </a:ext>
                  </a:extLst>
                </a:gridCol>
                <a:gridCol w="922789">
                  <a:extLst>
                    <a:ext uri="{9D8B030D-6E8A-4147-A177-3AD203B41FA5}">
                      <a16:colId xmlns:a16="http://schemas.microsoft.com/office/drawing/2014/main" val="2189434887"/>
                    </a:ext>
                  </a:extLst>
                </a:gridCol>
                <a:gridCol w="1124125">
                  <a:extLst>
                    <a:ext uri="{9D8B030D-6E8A-4147-A177-3AD203B41FA5}">
                      <a16:colId xmlns:a16="http://schemas.microsoft.com/office/drawing/2014/main" val="462242788"/>
                    </a:ext>
                  </a:extLst>
                </a:gridCol>
                <a:gridCol w="1551963">
                  <a:extLst>
                    <a:ext uri="{9D8B030D-6E8A-4147-A177-3AD203B41FA5}">
                      <a16:colId xmlns:a16="http://schemas.microsoft.com/office/drawing/2014/main" val="3468187674"/>
                    </a:ext>
                  </a:extLst>
                </a:gridCol>
                <a:gridCol w="1570035">
                  <a:extLst>
                    <a:ext uri="{9D8B030D-6E8A-4147-A177-3AD203B41FA5}">
                      <a16:colId xmlns:a16="http://schemas.microsoft.com/office/drawing/2014/main" val="3213317247"/>
                    </a:ext>
                  </a:extLst>
                </a:gridCol>
              </a:tblGrid>
              <a:tr h="1212655">
                <a:tc>
                  <a:txBody>
                    <a:bodyPr/>
                    <a:lstStyle/>
                    <a:p>
                      <a:pPr marL="0" marR="0" algn="ctr">
                        <a:lnSpc>
                          <a:spcPct val="115000"/>
                        </a:lnSpc>
                        <a:spcBef>
                          <a:spcPts val="0"/>
                        </a:spcBef>
                        <a:spcAft>
                          <a:spcPts val="0"/>
                        </a:spcAft>
                      </a:pPr>
                      <a:r>
                        <a:rPr lang="en-US" sz="1800" b="1" dirty="0">
                          <a:latin typeface="Times New Roman"/>
                          <a:ea typeface="Calibri"/>
                          <a:cs typeface="Times New Roman"/>
                        </a:rPr>
                        <a:t>Trial </a:t>
                      </a:r>
                      <a:endParaRPr lang="en-US" sz="18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latin typeface="Times New Roman"/>
                          <a:ea typeface="Calibri"/>
                          <a:cs typeface="Times New Roman"/>
                        </a:rPr>
                        <a:t>Water</a:t>
                      </a:r>
                      <a:endParaRPr lang="en-US" sz="1800">
                        <a:latin typeface="Calibri"/>
                        <a:ea typeface="Calibri"/>
                        <a:cs typeface="Times New Roman"/>
                      </a:endParaRPr>
                    </a:p>
                    <a:p>
                      <a:pPr marL="0" marR="0" algn="ctr">
                        <a:lnSpc>
                          <a:spcPct val="115000"/>
                        </a:lnSpc>
                        <a:spcBef>
                          <a:spcPts val="0"/>
                        </a:spcBef>
                        <a:spcAft>
                          <a:spcPts val="0"/>
                        </a:spcAft>
                      </a:pPr>
                      <a:r>
                        <a:rPr lang="en-US" sz="1800" b="1">
                          <a:latin typeface="Times New Roman"/>
                          <a:ea typeface="Calibri"/>
                          <a:cs typeface="Times New Roman"/>
                        </a:rPr>
                        <a:t>(%)</a:t>
                      </a:r>
                      <a:endParaRPr lang="en-US" sz="18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New Roman"/>
                          <a:ea typeface="Calibri"/>
                          <a:cs typeface="Times New Roman"/>
                        </a:rPr>
                        <a:t>Water</a:t>
                      </a:r>
                      <a:endParaRPr lang="en-US" sz="1800" dirty="0">
                        <a:latin typeface="Calibri"/>
                        <a:ea typeface="Calibri"/>
                        <a:cs typeface="Times New Roman"/>
                      </a:endParaRPr>
                    </a:p>
                    <a:p>
                      <a:pPr marL="0" marR="0" algn="ctr">
                        <a:lnSpc>
                          <a:spcPct val="115000"/>
                        </a:lnSpc>
                        <a:spcBef>
                          <a:spcPts val="0"/>
                        </a:spcBef>
                        <a:spcAft>
                          <a:spcPts val="0"/>
                        </a:spcAft>
                      </a:pPr>
                      <a:r>
                        <a:rPr lang="en-US" sz="1800" b="1" dirty="0">
                          <a:latin typeface="Times New Roman"/>
                          <a:ea typeface="Calibri"/>
                          <a:cs typeface="Times New Roman"/>
                        </a:rPr>
                        <a:t>(ml)</a:t>
                      </a:r>
                      <a:endParaRPr lang="en-US" sz="18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New Roman"/>
                          <a:ea typeface="Calibri"/>
                          <a:cs typeface="Times New Roman"/>
                        </a:rPr>
                        <a:t>Initial reading</a:t>
                      </a:r>
                      <a:endParaRPr lang="en-US" sz="1800" dirty="0">
                        <a:latin typeface="Calibri"/>
                        <a:ea typeface="Calibri"/>
                        <a:cs typeface="Times New Roman"/>
                      </a:endParaRPr>
                    </a:p>
                    <a:p>
                      <a:pPr marL="0" marR="0" algn="ctr">
                        <a:lnSpc>
                          <a:spcPct val="115000"/>
                        </a:lnSpc>
                        <a:spcBef>
                          <a:spcPts val="0"/>
                        </a:spcBef>
                        <a:spcAft>
                          <a:spcPts val="0"/>
                        </a:spcAft>
                      </a:pPr>
                      <a:r>
                        <a:rPr lang="en-US" sz="1800" b="1" dirty="0">
                          <a:latin typeface="Times New Roman"/>
                          <a:ea typeface="Calibri"/>
                          <a:cs typeface="Times New Roman"/>
                        </a:rPr>
                        <a:t>(mm)</a:t>
                      </a:r>
                      <a:endParaRPr lang="en-US" sz="18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New Roman"/>
                          <a:ea typeface="Calibri"/>
                          <a:cs typeface="Times New Roman"/>
                        </a:rPr>
                        <a:t>Final reading</a:t>
                      </a:r>
                      <a:endParaRPr lang="en-US" sz="1800" dirty="0">
                        <a:latin typeface="Calibri"/>
                        <a:ea typeface="Calibri"/>
                        <a:cs typeface="Times New Roman"/>
                      </a:endParaRPr>
                    </a:p>
                    <a:p>
                      <a:pPr marL="0" marR="0" algn="ctr">
                        <a:lnSpc>
                          <a:spcPct val="115000"/>
                        </a:lnSpc>
                        <a:spcBef>
                          <a:spcPts val="0"/>
                        </a:spcBef>
                        <a:spcAft>
                          <a:spcPts val="0"/>
                        </a:spcAft>
                      </a:pPr>
                      <a:r>
                        <a:rPr lang="en-US" sz="1800" b="1" dirty="0">
                          <a:latin typeface="Times New Roman"/>
                          <a:ea typeface="Calibri"/>
                          <a:cs typeface="Times New Roman"/>
                        </a:rPr>
                        <a:t>(mm)</a:t>
                      </a:r>
                      <a:endParaRPr lang="en-US" sz="18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New Roman"/>
                          <a:ea typeface="Calibri"/>
                          <a:cs typeface="Times New Roman"/>
                        </a:rPr>
                        <a:t>Percentage</a:t>
                      </a:r>
                      <a:r>
                        <a:rPr lang="en-US" sz="1800" b="1" baseline="0" dirty="0">
                          <a:latin typeface="Times New Roman"/>
                          <a:ea typeface="Calibri"/>
                          <a:cs typeface="Times New Roman"/>
                        </a:rPr>
                        <a:t> of</a:t>
                      </a:r>
                    </a:p>
                    <a:p>
                      <a:pPr marL="0" marR="0" algn="ctr">
                        <a:lnSpc>
                          <a:spcPct val="115000"/>
                        </a:lnSpc>
                        <a:spcBef>
                          <a:spcPts val="0"/>
                        </a:spcBef>
                        <a:spcAft>
                          <a:spcPts val="0"/>
                        </a:spcAft>
                      </a:pPr>
                      <a:r>
                        <a:rPr lang="en-US" sz="1800" b="1" baseline="0" dirty="0">
                          <a:latin typeface="Times New Roman"/>
                          <a:ea typeface="Calibri"/>
                          <a:cs typeface="Times New Roman"/>
                        </a:rPr>
                        <a:t>Plunger</a:t>
                      </a:r>
                      <a:endParaRPr lang="en-US" sz="18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2080734"/>
                  </a:ext>
                </a:extLst>
              </a:tr>
              <a:tr h="404218">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41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195449"/>
                  </a:ext>
                </a:extLst>
              </a:tr>
              <a:tr h="404218">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41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0470573"/>
                  </a:ext>
                </a:extLst>
              </a:tr>
              <a:tr h="404218">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112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41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08831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97466211"/>
              </p:ext>
            </p:extLst>
          </p:nvPr>
        </p:nvGraphicFramePr>
        <p:xfrm>
          <a:off x="878888" y="4580791"/>
          <a:ext cx="6647332" cy="686646"/>
        </p:xfrm>
        <a:graphic>
          <a:graphicData uri="http://schemas.openxmlformats.org/drawingml/2006/table">
            <a:tbl>
              <a:tblPr/>
              <a:tblGrid>
                <a:gridCol w="631130">
                  <a:extLst>
                    <a:ext uri="{9D8B030D-6E8A-4147-A177-3AD203B41FA5}">
                      <a16:colId xmlns:a16="http://schemas.microsoft.com/office/drawing/2014/main" val="2454123211"/>
                    </a:ext>
                  </a:extLst>
                </a:gridCol>
                <a:gridCol w="847288">
                  <a:extLst>
                    <a:ext uri="{9D8B030D-6E8A-4147-A177-3AD203B41FA5}">
                      <a16:colId xmlns:a16="http://schemas.microsoft.com/office/drawing/2014/main" val="2579865799"/>
                    </a:ext>
                  </a:extLst>
                </a:gridCol>
                <a:gridCol w="922789">
                  <a:extLst>
                    <a:ext uri="{9D8B030D-6E8A-4147-A177-3AD203B41FA5}">
                      <a16:colId xmlns:a16="http://schemas.microsoft.com/office/drawing/2014/main" val="451250509"/>
                    </a:ext>
                  </a:extLst>
                </a:gridCol>
                <a:gridCol w="1124125">
                  <a:extLst>
                    <a:ext uri="{9D8B030D-6E8A-4147-A177-3AD203B41FA5}">
                      <a16:colId xmlns:a16="http://schemas.microsoft.com/office/drawing/2014/main" val="3434020690"/>
                    </a:ext>
                  </a:extLst>
                </a:gridCol>
                <a:gridCol w="1551963">
                  <a:extLst>
                    <a:ext uri="{9D8B030D-6E8A-4147-A177-3AD203B41FA5}">
                      <a16:colId xmlns:a16="http://schemas.microsoft.com/office/drawing/2014/main" val="1002151405"/>
                    </a:ext>
                  </a:extLst>
                </a:gridCol>
                <a:gridCol w="1570037">
                  <a:extLst>
                    <a:ext uri="{9D8B030D-6E8A-4147-A177-3AD203B41FA5}">
                      <a16:colId xmlns:a16="http://schemas.microsoft.com/office/drawing/2014/main" val="1228765370"/>
                    </a:ext>
                  </a:extLst>
                </a:gridCol>
              </a:tblGrid>
              <a:tr h="343323">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116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41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6707099"/>
                  </a:ext>
                </a:extLst>
              </a:tr>
              <a:tr h="343323">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120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41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357307"/>
                  </a:ext>
                </a:extLst>
              </a:tr>
            </a:tbl>
          </a:graphicData>
        </a:graphic>
      </p:graphicFrame>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502" y="2112957"/>
            <a:ext cx="4040360" cy="3154479"/>
          </a:xfrm>
          <a:prstGeom prst="rect">
            <a:avLst/>
          </a:prstGeom>
        </p:spPr>
      </p:pic>
      <p:sp>
        <p:nvSpPr>
          <p:cNvPr id="9" name="Rectangle 8"/>
          <p:cNvSpPr/>
          <p:nvPr/>
        </p:nvSpPr>
        <p:spPr>
          <a:xfrm>
            <a:off x="808547" y="5513280"/>
            <a:ext cx="6096000" cy="646331"/>
          </a:xfrm>
          <a:prstGeom prst="rect">
            <a:avLst/>
          </a:prstGeom>
        </p:spPr>
        <p:txBody>
          <a:bodyPr>
            <a:spAutoFit/>
          </a:bodyPr>
          <a:lstStyle/>
          <a:p>
            <a:pPr lvl="0" algn="just" eaLnBrk="0" fontAlgn="base" hangingPunct="0">
              <a:spcBef>
                <a:spcPct val="0"/>
              </a:spcBef>
              <a:spcAft>
                <a:spcPct val="0"/>
              </a:spcAft>
            </a:pPr>
            <a:endParaRPr lang="en-US"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b="1" dirty="0">
                <a:latin typeface="Times New Roman" pitchFamily="18" charset="0"/>
                <a:ea typeface="Calibri" pitchFamily="34" charset="0"/>
                <a:cs typeface="Times New Roman" pitchFamily="18" charset="0"/>
              </a:rPr>
              <a:t>    Percentage of water required for STD consistency= 32%</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2117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211807" y="6483595"/>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14</a:t>
            </a:fld>
            <a:endParaRPr lang="en-IN"/>
          </a:p>
        </p:txBody>
      </p:sp>
      <p:sp>
        <p:nvSpPr>
          <p:cNvPr id="5" name="Rectangle 4"/>
          <p:cNvSpPr/>
          <p:nvPr/>
        </p:nvSpPr>
        <p:spPr>
          <a:xfrm>
            <a:off x="0" y="0"/>
            <a:ext cx="12192000" cy="6247864"/>
          </a:xfrm>
          <a:prstGeom prst="rect">
            <a:avLst/>
          </a:prstGeom>
        </p:spPr>
        <p:txBody>
          <a:bodyPr wrap="square">
            <a:spAutoFit/>
          </a:bodyPr>
          <a:lstStyle/>
          <a:p>
            <a:pPr marL="342900" lvl="0" indent="-342900" algn="just" fontAlgn="base">
              <a:spcBef>
                <a:spcPct val="0"/>
              </a:spcBef>
              <a:spcAft>
                <a:spcPct val="0"/>
              </a:spcAft>
              <a:buFont typeface="Wingdings" panose="05000000000000000000" pitchFamily="2" charset="2"/>
              <a:buChar char="q"/>
            </a:pPr>
            <a:r>
              <a:rPr lang="en-US" sz="2000" b="1" dirty="0">
                <a:latin typeface="Times New Roman" pitchFamily="18" charset="0"/>
                <a:ea typeface="Calibri" pitchFamily="34" charset="0"/>
                <a:cs typeface="Times New Roman" pitchFamily="18" charset="0"/>
              </a:rPr>
              <a:t>Specific gravity of cement.</a:t>
            </a:r>
          </a:p>
          <a:p>
            <a:pPr lvl="0" algn="just" fontAlgn="base">
              <a:spcBef>
                <a:spcPct val="0"/>
              </a:spcBef>
              <a:spcAft>
                <a:spcPct val="0"/>
              </a:spcAft>
            </a:pPr>
            <a:endParaRPr lang="en-US" sz="2000" b="1" dirty="0">
              <a:latin typeface="Times New Roman" pitchFamily="18" charset="0"/>
              <a:ea typeface="Calibri" pitchFamily="34" charset="0"/>
              <a:cs typeface="Times New Roman" pitchFamily="18" charset="0"/>
            </a:endParaRPr>
          </a:p>
          <a:p>
            <a:pPr lvl="0" algn="just" fontAlgn="base">
              <a:spcBef>
                <a:spcPct val="0"/>
              </a:spcBef>
              <a:spcAft>
                <a:spcPct val="0"/>
              </a:spcAft>
            </a:pPr>
            <a:r>
              <a:rPr lang="en-US" sz="2000" dirty="0">
                <a:latin typeface="Times New Roman" pitchFamily="18" charset="0"/>
                <a:cs typeface="Times New Roman" pitchFamily="18" charset="0"/>
              </a:rPr>
              <a:t>     Density bottle method:</a:t>
            </a:r>
          </a:p>
          <a:p>
            <a:pPr lvl="0" algn="just" eaLnBrk="0" fontAlgn="base" hangingPunct="0">
              <a:spcBef>
                <a:spcPct val="0"/>
              </a:spcBef>
              <a:spcAft>
                <a:spcPct val="0"/>
              </a:spcAft>
            </a:pPr>
            <a:r>
              <a:rPr lang="en-US" sz="2000" dirty="0">
                <a:latin typeface="Times New Roman" pitchFamily="18" charset="0"/>
                <a:ea typeface="Calibri" pitchFamily="34" charset="0"/>
                <a:cs typeface="Times New Roman" pitchFamily="18" charset="0"/>
              </a:rPr>
              <a:t>     Wt. of cement taken W = 19 gm.</a:t>
            </a: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r>
              <a:rPr lang="en-US" sz="2000" dirty="0">
                <a:latin typeface="Times New Roman" pitchFamily="18" charset="0"/>
                <a:cs typeface="Times New Roman" pitchFamily="18" charset="0"/>
              </a:rPr>
              <a:t>Specific gravity = W2-W1/(W2-W1)-(W3-W4)</a:t>
            </a: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r>
              <a:rPr lang="en-US" sz="2000" b="1" dirty="0">
                <a:latin typeface="Times New Roman" pitchFamily="18" charset="0"/>
                <a:cs typeface="Times New Roman" pitchFamily="18" charset="0"/>
              </a:rPr>
              <a:t>Specific gravity of cement = 3.15</a:t>
            </a: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40202428"/>
              </p:ext>
            </p:extLst>
          </p:nvPr>
        </p:nvGraphicFramePr>
        <p:xfrm>
          <a:off x="340494" y="1798515"/>
          <a:ext cx="7148533" cy="1773658"/>
        </p:xfrm>
        <a:graphic>
          <a:graphicData uri="http://schemas.openxmlformats.org/drawingml/2006/table">
            <a:tbl>
              <a:tblPr/>
              <a:tblGrid>
                <a:gridCol w="734896">
                  <a:extLst>
                    <a:ext uri="{9D8B030D-6E8A-4147-A177-3AD203B41FA5}">
                      <a16:colId xmlns:a16="http://schemas.microsoft.com/office/drawing/2014/main" val="3927768852"/>
                    </a:ext>
                  </a:extLst>
                </a:gridCol>
                <a:gridCol w="1336174">
                  <a:extLst>
                    <a:ext uri="{9D8B030D-6E8A-4147-A177-3AD203B41FA5}">
                      <a16:colId xmlns:a16="http://schemas.microsoft.com/office/drawing/2014/main" val="4056251653"/>
                    </a:ext>
                  </a:extLst>
                </a:gridCol>
                <a:gridCol w="1269365">
                  <a:extLst>
                    <a:ext uri="{9D8B030D-6E8A-4147-A177-3AD203B41FA5}">
                      <a16:colId xmlns:a16="http://schemas.microsoft.com/office/drawing/2014/main" val="2004425398"/>
                    </a:ext>
                  </a:extLst>
                </a:gridCol>
                <a:gridCol w="2338306">
                  <a:extLst>
                    <a:ext uri="{9D8B030D-6E8A-4147-A177-3AD203B41FA5}">
                      <a16:colId xmlns:a16="http://schemas.microsoft.com/office/drawing/2014/main" val="4022276496"/>
                    </a:ext>
                  </a:extLst>
                </a:gridCol>
                <a:gridCol w="1469792">
                  <a:extLst>
                    <a:ext uri="{9D8B030D-6E8A-4147-A177-3AD203B41FA5}">
                      <a16:colId xmlns:a16="http://schemas.microsoft.com/office/drawing/2014/main" val="42976764"/>
                    </a:ext>
                  </a:extLst>
                </a:gridCol>
              </a:tblGrid>
              <a:tr h="1773658">
                <a:tc>
                  <a:txBody>
                    <a:bodyPr/>
                    <a:lstStyle/>
                    <a:p>
                      <a:pPr marL="0" marR="0" algn="just">
                        <a:lnSpc>
                          <a:spcPct val="115000"/>
                        </a:lnSpc>
                        <a:spcBef>
                          <a:spcPts val="0"/>
                        </a:spcBef>
                        <a:spcAft>
                          <a:spcPts val="0"/>
                        </a:spcAft>
                      </a:pPr>
                      <a:r>
                        <a:rPr lang="en-US" sz="1800" b="1" dirty="0">
                          <a:latin typeface="Times New Roman"/>
                          <a:ea typeface="Calibri"/>
                          <a:cs typeface="Times New Roman"/>
                        </a:rPr>
                        <a:t>Sl no</a:t>
                      </a:r>
                      <a:endParaRPr lang="en-US" sz="1800" dirty="0">
                        <a:latin typeface="Calibri"/>
                        <a:ea typeface="Calibri"/>
                        <a:cs typeface="Times New Roman"/>
                      </a:endParaRPr>
                    </a:p>
                  </a:txBody>
                  <a:tcPr marL="68366" marR="683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Empty weight of density bottle (W1) </a:t>
                      </a:r>
                      <a:endParaRPr lang="en-US" sz="1800" dirty="0">
                        <a:latin typeface="Calibri"/>
                        <a:ea typeface="Calibri"/>
                        <a:cs typeface="Times New Roman"/>
                      </a:endParaRPr>
                    </a:p>
                  </a:txBody>
                  <a:tcPr marL="68366" marR="683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Weight of</a:t>
                      </a:r>
                      <a:r>
                        <a:rPr lang="en-US" sz="1800" b="1" baseline="0" dirty="0">
                          <a:latin typeface="Times New Roman"/>
                          <a:ea typeface="Calibri"/>
                          <a:cs typeface="Times New Roman"/>
                        </a:rPr>
                        <a:t> bottle + cement</a:t>
                      </a:r>
                    </a:p>
                    <a:p>
                      <a:pPr marL="0" marR="0" algn="just">
                        <a:lnSpc>
                          <a:spcPct val="115000"/>
                        </a:lnSpc>
                        <a:spcBef>
                          <a:spcPts val="0"/>
                        </a:spcBef>
                        <a:spcAft>
                          <a:spcPts val="0"/>
                        </a:spcAft>
                      </a:pPr>
                      <a:r>
                        <a:rPr lang="en-US" sz="1800" b="1" baseline="0" dirty="0">
                          <a:latin typeface="Times New Roman"/>
                          <a:ea typeface="Calibri"/>
                          <a:cs typeface="Times New Roman"/>
                        </a:rPr>
                        <a:t>(W2)</a:t>
                      </a:r>
                      <a:endParaRPr lang="en-US" sz="1800" dirty="0">
                        <a:latin typeface="Calibri"/>
                        <a:ea typeface="Calibri"/>
                        <a:cs typeface="Times New Roman"/>
                      </a:endParaRPr>
                    </a:p>
                  </a:txBody>
                  <a:tcPr marL="68366" marR="683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Weight of bottle + cement+ kerosene</a:t>
                      </a:r>
                    </a:p>
                    <a:p>
                      <a:pPr marL="0" marR="0" algn="just">
                        <a:lnSpc>
                          <a:spcPct val="115000"/>
                        </a:lnSpc>
                        <a:spcBef>
                          <a:spcPts val="0"/>
                        </a:spcBef>
                        <a:spcAft>
                          <a:spcPts val="0"/>
                        </a:spcAft>
                      </a:pPr>
                      <a:r>
                        <a:rPr lang="en-US" sz="1800" b="1" dirty="0">
                          <a:latin typeface="Times New Roman"/>
                          <a:ea typeface="Calibri"/>
                          <a:cs typeface="Times New Roman"/>
                        </a:rPr>
                        <a:t>(W3)</a:t>
                      </a:r>
                      <a:endParaRPr lang="en-US" sz="1800" dirty="0">
                        <a:latin typeface="Calibri"/>
                        <a:ea typeface="Calibri"/>
                        <a:cs typeface="Times New Roman"/>
                      </a:endParaRPr>
                    </a:p>
                  </a:txBody>
                  <a:tcPr marL="68366" marR="683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Weight of bottle</a:t>
                      </a:r>
                      <a:r>
                        <a:rPr lang="en-US" sz="1800" b="1" baseline="0" dirty="0">
                          <a:latin typeface="Times New Roman"/>
                          <a:ea typeface="Calibri"/>
                          <a:cs typeface="Times New Roman"/>
                        </a:rPr>
                        <a:t> + kerosene</a:t>
                      </a:r>
                    </a:p>
                    <a:p>
                      <a:pPr marL="0" marR="0" algn="just">
                        <a:lnSpc>
                          <a:spcPct val="115000"/>
                        </a:lnSpc>
                        <a:spcBef>
                          <a:spcPts val="0"/>
                        </a:spcBef>
                        <a:spcAft>
                          <a:spcPts val="0"/>
                        </a:spcAft>
                      </a:pPr>
                      <a:r>
                        <a:rPr lang="en-US" sz="1800" b="1" baseline="0" dirty="0">
                          <a:latin typeface="Times New Roman"/>
                          <a:ea typeface="Calibri"/>
                          <a:cs typeface="Times New Roman"/>
                        </a:rPr>
                        <a:t>(W4)</a:t>
                      </a:r>
                      <a:endParaRPr lang="en-US" sz="1800" dirty="0">
                        <a:latin typeface="Calibri"/>
                        <a:ea typeface="Calibri"/>
                        <a:cs typeface="Times New Roman"/>
                      </a:endParaRPr>
                    </a:p>
                  </a:txBody>
                  <a:tcPr marL="68366" marR="683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285151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486696691"/>
              </p:ext>
            </p:extLst>
          </p:nvPr>
        </p:nvGraphicFramePr>
        <p:xfrm>
          <a:off x="340494" y="3572173"/>
          <a:ext cx="7148534" cy="378069"/>
        </p:xfrm>
        <a:graphic>
          <a:graphicData uri="http://schemas.openxmlformats.org/drawingml/2006/table">
            <a:tbl>
              <a:tblPr/>
              <a:tblGrid>
                <a:gridCol w="734897">
                  <a:extLst>
                    <a:ext uri="{9D8B030D-6E8A-4147-A177-3AD203B41FA5}">
                      <a16:colId xmlns:a16="http://schemas.microsoft.com/office/drawing/2014/main" val="1347465725"/>
                    </a:ext>
                  </a:extLst>
                </a:gridCol>
                <a:gridCol w="1336174">
                  <a:extLst>
                    <a:ext uri="{9D8B030D-6E8A-4147-A177-3AD203B41FA5}">
                      <a16:colId xmlns:a16="http://schemas.microsoft.com/office/drawing/2014/main" val="2373936453"/>
                    </a:ext>
                  </a:extLst>
                </a:gridCol>
                <a:gridCol w="1269365">
                  <a:extLst>
                    <a:ext uri="{9D8B030D-6E8A-4147-A177-3AD203B41FA5}">
                      <a16:colId xmlns:a16="http://schemas.microsoft.com/office/drawing/2014/main" val="4247762576"/>
                    </a:ext>
                  </a:extLst>
                </a:gridCol>
                <a:gridCol w="2338306">
                  <a:extLst>
                    <a:ext uri="{9D8B030D-6E8A-4147-A177-3AD203B41FA5}">
                      <a16:colId xmlns:a16="http://schemas.microsoft.com/office/drawing/2014/main" val="2438067688"/>
                    </a:ext>
                  </a:extLst>
                </a:gridCol>
                <a:gridCol w="1469792">
                  <a:extLst>
                    <a:ext uri="{9D8B030D-6E8A-4147-A177-3AD203B41FA5}">
                      <a16:colId xmlns:a16="http://schemas.microsoft.com/office/drawing/2014/main" val="534249820"/>
                    </a:ext>
                  </a:extLst>
                </a:gridCol>
              </a:tblGrid>
              <a:tr h="378069">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01</a:t>
                      </a:r>
                    </a:p>
                  </a:txBody>
                  <a:tcPr marL="68366" marR="68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25</a:t>
                      </a:r>
                    </a:p>
                  </a:txBody>
                  <a:tcPr marL="68366" marR="68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44</a:t>
                      </a:r>
                    </a:p>
                  </a:txBody>
                  <a:tcPr marL="68366" marR="68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75</a:t>
                      </a:r>
                    </a:p>
                  </a:txBody>
                  <a:tcPr marL="68366" marR="68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62</a:t>
                      </a:r>
                    </a:p>
                  </a:txBody>
                  <a:tcPr marL="68366" marR="68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9714388"/>
                  </a:ext>
                </a:extLst>
              </a:tr>
            </a:tbl>
          </a:graphicData>
        </a:graphic>
      </p:graphicFrame>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3495" y="3301730"/>
            <a:ext cx="3307649" cy="2623798"/>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3388" y="601664"/>
            <a:ext cx="3307649" cy="2529226"/>
          </a:xfrm>
          <a:prstGeom prst="rect">
            <a:avLst/>
          </a:prstGeom>
        </p:spPr>
      </p:pic>
      <p:sp>
        <p:nvSpPr>
          <p:cNvPr id="7" name="TextBox 6">
            <a:extLst>
              <a:ext uri="{FF2B5EF4-FFF2-40B4-BE49-F238E27FC236}">
                <a16:creationId xmlns:a16="http://schemas.microsoft.com/office/drawing/2014/main" id="{BE9BB505-360A-4E2B-97A3-3FE02F574169}"/>
              </a:ext>
            </a:extLst>
          </p:cNvPr>
          <p:cNvSpPr txBox="1"/>
          <p:nvPr/>
        </p:nvSpPr>
        <p:spPr>
          <a:xfrm>
            <a:off x="4475018" y="457200"/>
            <a:ext cx="293716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(All weights are in grams)</a:t>
            </a:r>
          </a:p>
        </p:txBody>
      </p:sp>
    </p:spTree>
    <p:extLst>
      <p:ext uri="{BB962C8B-B14F-4D97-AF65-F5344CB8AC3E}">
        <p14:creationId xmlns:p14="http://schemas.microsoft.com/office/powerpoint/2010/main" val="2503767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41680"/>
          </a:xfrm>
        </p:spPr>
        <p:txBody>
          <a:bodyPr/>
          <a:lstStyle/>
          <a:p>
            <a:r>
              <a:rPr lang="en-US" sz="4000" b="1" i="1" u="sng" dirty="0">
                <a:solidFill>
                  <a:schemeClr val="tx1"/>
                </a:solidFill>
                <a:effectLst/>
                <a:latin typeface="Times New Roman" panose="02020603050405020304" pitchFamily="18" charset="0"/>
                <a:cs typeface="Times New Roman" panose="02020603050405020304" pitchFamily="18" charset="0"/>
              </a:rPr>
              <a:t>TESTS ON FINE AGGREGATE</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741681"/>
            <a:ext cx="10972800" cy="5614670"/>
          </a:xfrm>
        </p:spPr>
        <p:txBody>
          <a:bodyPr>
            <a:normAutofit/>
          </a:bodyPr>
          <a:lstStyle/>
          <a:p>
            <a:pPr lvl="0" fontAlgn="base">
              <a:spcBef>
                <a:spcPct val="0"/>
              </a:spcBef>
              <a:spcAft>
                <a:spcPct val="0"/>
              </a:spcAft>
              <a:buFont typeface="Wingdings" panose="05000000000000000000" pitchFamily="2" charset="2"/>
              <a:buChar char="q"/>
            </a:pPr>
            <a:r>
              <a:rPr lang="en-US" sz="2000" b="1" dirty="0">
                <a:solidFill>
                  <a:schemeClr val="tx1"/>
                </a:solidFill>
                <a:latin typeface="Times New Roman" pitchFamily="18" charset="0"/>
                <a:ea typeface="Calibri" pitchFamily="34" charset="0"/>
                <a:cs typeface="Times New Roman" pitchFamily="18" charset="0"/>
              </a:rPr>
              <a:t>Fineness modulus of fine aggregate.</a:t>
            </a:r>
            <a:endParaRPr lang="en-US" sz="2000" b="1" dirty="0">
              <a:latin typeface="Times New Roman" pitchFamily="18" charset="0"/>
              <a:ea typeface="Calibri" pitchFamily="34" charset="0"/>
              <a:cs typeface="Times New Roman" pitchFamily="18" charset="0"/>
            </a:endParaRPr>
          </a:p>
          <a:p>
            <a:pPr marL="0" lvl="0" indent="0" eaLnBrk="0" fontAlgn="base" hangingPunct="0">
              <a:spcBef>
                <a:spcPts val="0"/>
              </a:spcBef>
              <a:spcAft>
                <a:spcPct val="0"/>
              </a:spcAft>
              <a:buNone/>
            </a:pPr>
            <a:r>
              <a:rPr lang="en-US" sz="2000" dirty="0">
                <a:solidFill>
                  <a:schemeClr val="tx1"/>
                </a:solidFill>
                <a:latin typeface="Arial" pitchFamily="34" charset="0"/>
                <a:cs typeface="Arial" pitchFamily="34" charset="0"/>
              </a:rPr>
              <a:t>    </a:t>
            </a:r>
            <a:r>
              <a:rPr lang="en-US" sz="2000" b="1" dirty="0">
                <a:solidFill>
                  <a:schemeClr val="tx1"/>
                </a:solidFill>
                <a:latin typeface="Times New Roman" pitchFamily="18" charset="0"/>
                <a:ea typeface="Calibri" pitchFamily="34" charset="0"/>
                <a:cs typeface="Times New Roman" pitchFamily="18" charset="0"/>
              </a:rPr>
              <a:t>Weight of aggregate = 1 kg </a:t>
            </a:r>
            <a:endParaRPr lang="en-US" sz="2000" dirty="0">
              <a:solidFill>
                <a:schemeClr val="tx1"/>
              </a:solidFill>
              <a:latin typeface="Arial" pitchFamily="34" charset="0"/>
              <a:cs typeface="Arial" pitchFamily="34" charset="0"/>
            </a:endParaRPr>
          </a:p>
          <a:p>
            <a:pPr marL="0" lvl="0" indent="0">
              <a:buNone/>
            </a:pPr>
            <a:r>
              <a:rPr lang="en-US" sz="2000" b="1" dirty="0">
                <a:latin typeface="Times New Roman" pitchFamily="18" charset="0"/>
                <a:cs typeface="Times New Roman" pitchFamily="18" charset="0"/>
              </a:rPr>
              <a:t>	</a:t>
            </a:r>
          </a:p>
        </p:txBody>
      </p:sp>
      <p:sp>
        <p:nvSpPr>
          <p:cNvPr id="5" name="Footer Placeholder 4"/>
          <p:cNvSpPr>
            <a:spLocks noGrp="1"/>
          </p:cNvSpPr>
          <p:nvPr>
            <p:ph type="ftr" sz="quarter" idx="11"/>
          </p:nvPr>
        </p:nvSpPr>
        <p:spPr>
          <a:xfrm>
            <a:off x="4596786" y="6538913"/>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pPr/>
              <a:t>15</a:t>
            </a:fld>
            <a:endParaRPr lang="en-IN"/>
          </a:p>
        </p:txBody>
      </p:sp>
      <p:graphicFrame>
        <p:nvGraphicFramePr>
          <p:cNvPr id="7" name="Table 6"/>
          <p:cNvGraphicFramePr>
            <a:graphicFrameLocks noGrp="1"/>
          </p:cNvGraphicFramePr>
          <p:nvPr>
            <p:extLst>
              <p:ext uri="{D42A27DB-BD31-4B8C-83A1-F6EECF244321}">
                <p14:modId xmlns:p14="http://schemas.microsoft.com/office/powerpoint/2010/main" val="738037263"/>
              </p:ext>
            </p:extLst>
          </p:nvPr>
        </p:nvGraphicFramePr>
        <p:xfrm>
          <a:off x="865051" y="1450359"/>
          <a:ext cx="7807914" cy="3785616"/>
        </p:xfrm>
        <a:graphic>
          <a:graphicData uri="http://schemas.openxmlformats.org/drawingml/2006/table">
            <a:tbl>
              <a:tblPr/>
              <a:tblGrid>
                <a:gridCol w="443738">
                  <a:extLst>
                    <a:ext uri="{9D8B030D-6E8A-4147-A177-3AD203B41FA5}">
                      <a16:colId xmlns:a16="http://schemas.microsoft.com/office/drawing/2014/main" val="584128335"/>
                    </a:ext>
                  </a:extLst>
                </a:gridCol>
                <a:gridCol w="1435070">
                  <a:extLst>
                    <a:ext uri="{9D8B030D-6E8A-4147-A177-3AD203B41FA5}">
                      <a16:colId xmlns:a16="http://schemas.microsoft.com/office/drawing/2014/main" val="308577352"/>
                    </a:ext>
                  </a:extLst>
                </a:gridCol>
                <a:gridCol w="1616164">
                  <a:extLst>
                    <a:ext uri="{9D8B030D-6E8A-4147-A177-3AD203B41FA5}">
                      <a16:colId xmlns:a16="http://schemas.microsoft.com/office/drawing/2014/main" val="1182975436"/>
                    </a:ext>
                  </a:extLst>
                </a:gridCol>
                <a:gridCol w="1479624">
                  <a:extLst>
                    <a:ext uri="{9D8B030D-6E8A-4147-A177-3AD203B41FA5}">
                      <a16:colId xmlns:a16="http://schemas.microsoft.com/office/drawing/2014/main" val="1315243146"/>
                    </a:ext>
                  </a:extLst>
                </a:gridCol>
                <a:gridCol w="1496438">
                  <a:extLst>
                    <a:ext uri="{9D8B030D-6E8A-4147-A177-3AD203B41FA5}">
                      <a16:colId xmlns:a16="http://schemas.microsoft.com/office/drawing/2014/main" val="1985093276"/>
                    </a:ext>
                  </a:extLst>
                </a:gridCol>
                <a:gridCol w="1336880">
                  <a:extLst>
                    <a:ext uri="{9D8B030D-6E8A-4147-A177-3AD203B41FA5}">
                      <a16:colId xmlns:a16="http://schemas.microsoft.com/office/drawing/2014/main" val="2118198472"/>
                    </a:ext>
                  </a:extLst>
                </a:gridCol>
              </a:tblGrid>
              <a:tr h="800100">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Sl no</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IS Sieve(mm,µ)</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Weight </a:t>
                      </a:r>
                      <a:endParaRPr lang="en-US" sz="1800" dirty="0">
                        <a:latin typeface="Times New Roman" panose="02020603050405020304" pitchFamily="18" charset="0"/>
                        <a:ea typeface="Calibri"/>
                        <a:cs typeface="Times New Roman" panose="02020603050405020304" pitchFamily="18" charset="0"/>
                      </a:endParaRPr>
                    </a:p>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Retained(g m)</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Cumulative </a:t>
                      </a:r>
                      <a:endParaRPr lang="en-US" sz="1800">
                        <a:latin typeface="Times New Roman" panose="02020603050405020304" pitchFamily="18" charset="0"/>
                        <a:ea typeface="Calibri"/>
                        <a:cs typeface="Times New Roman" panose="02020603050405020304" pitchFamily="18" charset="0"/>
                      </a:endParaRPr>
                    </a:p>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Weight</a:t>
                      </a:r>
                      <a:endParaRPr lang="en-US" sz="1800">
                        <a:latin typeface="Times New Roman" panose="02020603050405020304" pitchFamily="18" charset="0"/>
                        <a:ea typeface="Calibri"/>
                        <a:cs typeface="Times New Roman" panose="02020603050405020304" pitchFamily="18" charset="0"/>
                      </a:endParaRPr>
                    </a:p>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Retained(gm)</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Cumulative</a:t>
                      </a:r>
                      <a:endParaRPr lang="en-US" sz="1800">
                        <a:latin typeface="Times New Roman" panose="02020603050405020304" pitchFamily="18" charset="0"/>
                        <a:ea typeface="Calibri"/>
                        <a:cs typeface="Times New Roman" panose="02020603050405020304" pitchFamily="18" charset="0"/>
                      </a:endParaRPr>
                    </a:p>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Retained(%)</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Cumulative</a:t>
                      </a:r>
                      <a:endParaRPr lang="en-US" sz="1800" dirty="0">
                        <a:latin typeface="Times New Roman" panose="02020603050405020304" pitchFamily="18" charset="0"/>
                        <a:ea typeface="Calibri"/>
                        <a:cs typeface="Times New Roman" panose="02020603050405020304" pitchFamily="18" charset="0"/>
                      </a:endParaRPr>
                    </a:p>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Passing(%)</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160651"/>
                  </a:ext>
                </a:extLst>
              </a:tr>
              <a:tr h="266700">
                <a:tc>
                  <a:txBody>
                    <a:bodyPr/>
                    <a:lstStyle/>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1</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4.75</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610615"/>
                  </a:ext>
                </a:extLst>
              </a:tr>
              <a:tr h="266700">
                <a:tc>
                  <a:txBody>
                    <a:bodyPr/>
                    <a:lstStyle/>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2</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2.36</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499214"/>
                  </a:ext>
                </a:extLst>
              </a:tr>
              <a:tr h="266700">
                <a:tc>
                  <a:txBody>
                    <a:bodyPr/>
                    <a:lstStyle/>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3</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1.18</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227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22.7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30.2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69.8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5569421"/>
                  </a:ext>
                </a:extLst>
              </a:tr>
              <a:tr h="266700">
                <a:tc>
                  <a:txBody>
                    <a:bodyPr/>
                    <a:lstStyle/>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4</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600</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47.4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52.6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7043332"/>
                  </a:ext>
                </a:extLst>
              </a:tr>
              <a:tr h="266700">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5</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425</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154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15.4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62.8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578216"/>
                  </a:ext>
                </a:extLst>
              </a:tr>
              <a:tr h="266700">
                <a:tc>
                  <a:txBody>
                    <a:bodyPr/>
                    <a:lstStyle/>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6</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300</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65.8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34.2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939603"/>
                  </a:ext>
                </a:extLst>
              </a:tr>
              <a:tr h="266700">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150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87.3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12.7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766178"/>
                  </a:ext>
                </a:extLst>
              </a:tr>
              <a:tr h="266700">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6733465"/>
                  </a:ext>
                </a:extLst>
              </a:tr>
              <a:tr h="266700">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Pan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1191208"/>
                  </a:ext>
                </a:extLst>
              </a:tr>
            </a:tbl>
          </a:graphicData>
        </a:graphic>
      </p:graphicFrame>
      <p:sp>
        <p:nvSpPr>
          <p:cNvPr id="9" name="Rectangle 8"/>
          <p:cNvSpPr/>
          <p:nvPr/>
        </p:nvSpPr>
        <p:spPr>
          <a:xfrm>
            <a:off x="865051" y="5471744"/>
            <a:ext cx="4905510" cy="784830"/>
          </a:xfrm>
          <a:prstGeom prst="rect">
            <a:avLst/>
          </a:prstGeom>
        </p:spPr>
        <p:txBody>
          <a:bodyPr wrap="none">
            <a:spAutoFit/>
          </a:bodyPr>
          <a:lstStyle/>
          <a:p>
            <a:r>
              <a:rPr lang="en-US" sz="2000" dirty="0">
                <a:latin typeface="Times New Roman" pitchFamily="18" charset="0"/>
                <a:cs typeface="Times New Roman" pitchFamily="18" charset="0"/>
              </a:rPr>
              <a:t>Fineness modulus ∑  = (cum retained%) / 100</a:t>
            </a:r>
          </a:p>
          <a:p>
            <a:pPr>
              <a:spcBef>
                <a:spcPts val="600"/>
              </a:spcBef>
            </a:pPr>
            <a:r>
              <a:rPr lang="en-US" sz="2000" b="1" dirty="0">
                <a:latin typeface="Times New Roman" pitchFamily="18" charset="0"/>
                <a:cs typeface="Times New Roman" pitchFamily="18" charset="0"/>
              </a:rPr>
              <a:t>Fineness modules of fine aggregate = 2.75</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8415" y="746242"/>
            <a:ext cx="2337348" cy="2813538"/>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415" y="3789966"/>
            <a:ext cx="2337348" cy="2566385"/>
          </a:xfrm>
          <a:prstGeom prst="rect">
            <a:avLst/>
          </a:prstGeom>
        </p:spPr>
      </p:pic>
      <p:sp>
        <p:nvSpPr>
          <p:cNvPr id="8" name="TextBox 7">
            <a:extLst>
              <a:ext uri="{FF2B5EF4-FFF2-40B4-BE49-F238E27FC236}">
                <a16:creationId xmlns:a16="http://schemas.microsoft.com/office/drawing/2014/main" id="{F5578CD1-DD02-4A6E-906E-6DAF3D5FCBA2}"/>
              </a:ext>
            </a:extLst>
          </p:cNvPr>
          <p:cNvSpPr txBox="1"/>
          <p:nvPr/>
        </p:nvSpPr>
        <p:spPr>
          <a:xfrm>
            <a:off x="6095999" y="5471744"/>
            <a:ext cx="2274477"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RANGE 2.2 – 3.2</a:t>
            </a:r>
          </a:p>
        </p:txBody>
      </p:sp>
    </p:spTree>
    <p:extLst>
      <p:ext uri="{BB962C8B-B14F-4D97-AF65-F5344CB8AC3E}">
        <p14:creationId xmlns:p14="http://schemas.microsoft.com/office/powerpoint/2010/main" val="2622316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BEFA107-DC82-30AE-0C98-C6B95181052E}"/>
              </a:ext>
            </a:extLst>
          </p:cNvPr>
          <p:cNvSpPr>
            <a:spLocks noGrp="1"/>
          </p:cNvSpPr>
          <p:nvPr>
            <p:ph type="ftr" sz="quarter" idx="11"/>
          </p:nvPr>
        </p:nvSpPr>
        <p:spPr/>
        <p:txBody>
          <a:bodyPr/>
          <a:lstStyle/>
          <a:p>
            <a:r>
              <a:rPr lang="en-US"/>
              <a:t>Dept. of Civil Engineering, VIT</a:t>
            </a:r>
            <a:endParaRPr lang="en-IN"/>
          </a:p>
        </p:txBody>
      </p:sp>
      <p:sp>
        <p:nvSpPr>
          <p:cNvPr id="6" name="Slide Number Placeholder 5">
            <a:extLst>
              <a:ext uri="{FF2B5EF4-FFF2-40B4-BE49-F238E27FC236}">
                <a16:creationId xmlns:a16="http://schemas.microsoft.com/office/drawing/2014/main" id="{1EC70A93-C899-2DE7-F81F-16113413205B}"/>
              </a:ext>
            </a:extLst>
          </p:cNvPr>
          <p:cNvSpPr>
            <a:spLocks noGrp="1"/>
          </p:cNvSpPr>
          <p:nvPr>
            <p:ph type="sldNum" sz="quarter" idx="12"/>
          </p:nvPr>
        </p:nvSpPr>
        <p:spPr/>
        <p:txBody>
          <a:bodyPr/>
          <a:lstStyle/>
          <a:p>
            <a:fld id="{24027DF9-9D11-4A12-9A91-D7D69AC2A0A6}" type="slidenum">
              <a:rPr lang="en-IN" smtClean="0"/>
              <a:pPr/>
              <a:t>16</a:t>
            </a:fld>
            <a:endParaRPr lang="en-IN"/>
          </a:p>
        </p:txBody>
      </p:sp>
      <p:graphicFrame>
        <p:nvGraphicFramePr>
          <p:cNvPr id="7" name="Chart 6">
            <a:extLst>
              <a:ext uri="{FF2B5EF4-FFF2-40B4-BE49-F238E27FC236}">
                <a16:creationId xmlns:a16="http://schemas.microsoft.com/office/drawing/2014/main" id="{F6B40FE0-9BC3-227C-8449-0FE52B8095FB}"/>
              </a:ext>
            </a:extLst>
          </p:cNvPr>
          <p:cNvGraphicFramePr/>
          <p:nvPr>
            <p:extLst>
              <p:ext uri="{D42A27DB-BD31-4B8C-83A1-F6EECF244321}">
                <p14:modId xmlns:p14="http://schemas.microsoft.com/office/powerpoint/2010/main" val="1659899956"/>
              </p:ext>
            </p:extLst>
          </p:nvPr>
        </p:nvGraphicFramePr>
        <p:xfrm>
          <a:off x="878887" y="355600"/>
          <a:ext cx="10386875" cy="4946015"/>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6A34DE95-A749-1F35-FCEC-F557FEE3B4C0}"/>
              </a:ext>
            </a:extLst>
          </p:cNvPr>
          <p:cNvSpPr txBox="1"/>
          <p:nvPr/>
        </p:nvSpPr>
        <p:spPr>
          <a:xfrm>
            <a:off x="406400" y="5240516"/>
            <a:ext cx="10984638" cy="984885"/>
          </a:xfrm>
          <a:prstGeom prst="rect">
            <a:avLst/>
          </a:prstGeom>
          <a:noFill/>
        </p:spPr>
        <p:txBody>
          <a:bodyPr wrap="square">
            <a:spAutoFit/>
          </a:bodyPr>
          <a:lstStyle/>
          <a:p>
            <a:pPr>
              <a:lnSpc>
                <a:spcPct val="150000"/>
              </a:lnSpc>
              <a:spcBef>
                <a:spcPts val="1200"/>
              </a:spcBef>
              <a:spcAft>
                <a:spcPts val="1200"/>
              </a:spcAft>
            </a:pPr>
            <a:r>
              <a:rPr lang="en-US" sz="2000" b="1" dirty="0">
                <a:effectLst/>
                <a:latin typeface="Times New Roman" panose="02020603050405020304" pitchFamily="18" charset="0"/>
                <a:ea typeface="Times New Roman" panose="02020603050405020304" pitchFamily="18" charset="0"/>
              </a:rPr>
              <a:t>Fineness modules of fine aggregate = 2.75</a:t>
            </a:r>
            <a:endParaRPr lang="en-IN" sz="1600" dirty="0">
              <a:effectLst/>
              <a:latin typeface="Times New Roman" panose="02020603050405020304" pitchFamily="18" charset="0"/>
              <a:ea typeface="Times New Roman" panose="02020603050405020304" pitchFamily="18" charset="0"/>
            </a:endParaRPr>
          </a:p>
          <a:p>
            <a:pPr marL="71755">
              <a:spcAft>
                <a:spcPts val="0"/>
              </a:spcAft>
            </a:pPr>
            <a:r>
              <a:rPr lang="en-US" sz="1800" b="1" dirty="0">
                <a:effectLst/>
                <a:latin typeface="Times New Roman" panose="02020603050405020304" pitchFamily="18" charset="0"/>
                <a:ea typeface="Times New Roman" panose="02020603050405020304" pitchFamily="18" charset="0"/>
              </a:rPr>
              <a:t>AS PER INDIAN CODES THE GRADATION OF FINE AGGREGATE SHOULD BE BETWEEN 2.2 – 3.2 </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12655619"/>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330038" y="6509972"/>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17</a:t>
            </a:fld>
            <a:endParaRPr lang="en-IN"/>
          </a:p>
        </p:txBody>
      </p:sp>
      <p:sp>
        <p:nvSpPr>
          <p:cNvPr id="7" name="Rectangle 6"/>
          <p:cNvSpPr/>
          <p:nvPr/>
        </p:nvSpPr>
        <p:spPr>
          <a:xfrm>
            <a:off x="611485" y="86445"/>
            <a:ext cx="10654278" cy="6324808"/>
          </a:xfrm>
          <a:prstGeom prst="rect">
            <a:avLst/>
          </a:prstGeom>
        </p:spPr>
        <p:txBody>
          <a:bodyPr wrap="square">
            <a:spAutoFit/>
          </a:bodyPr>
          <a:lstStyle/>
          <a:p>
            <a:pPr lvl="0" algn="just" eaLnBrk="0" fontAlgn="base" hangingPunct="0">
              <a:lnSpc>
                <a:spcPct val="150000"/>
              </a:lnSpc>
              <a:spcBef>
                <a:spcPct val="0"/>
              </a:spcBef>
              <a:spcAft>
                <a:spcPct val="0"/>
              </a:spcAft>
              <a:buFont typeface="Wingdings" pitchFamily="2" charset="2"/>
              <a:buChar char="q"/>
            </a:pPr>
            <a:r>
              <a:rPr lang="en-US" sz="2000" b="1" dirty="0">
                <a:latin typeface="Times New Roman" pitchFamily="18" charset="0"/>
                <a:ea typeface="Calibri" pitchFamily="34" charset="0"/>
                <a:cs typeface="Times New Roman" pitchFamily="18" charset="0"/>
              </a:rPr>
              <a:t>Specific gravity test on fine aggregate.</a:t>
            </a:r>
          </a:p>
          <a:p>
            <a:pPr lvl="0" algn="just" eaLnBrk="0" fontAlgn="base" hangingPunct="0">
              <a:lnSpc>
                <a:spcPct val="150000"/>
              </a:lnSpc>
              <a:spcBef>
                <a:spcPct val="0"/>
              </a:spcBef>
              <a:spcAft>
                <a:spcPct val="0"/>
              </a:spcAft>
              <a:buFont typeface="Wingdings" pitchFamily="2" charset="2"/>
              <a:buChar char="q"/>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buFont typeface="Wingdings" pitchFamily="2" charset="2"/>
              <a:buChar char="q"/>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buFont typeface="Wingdings" pitchFamily="2" charset="2"/>
              <a:buChar char="q"/>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buFont typeface="Wingdings" pitchFamily="2" charset="2"/>
              <a:buChar char="q"/>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buFont typeface="Wingdings" pitchFamily="2" charset="2"/>
              <a:buChar char="q"/>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buFont typeface="Wingdings" pitchFamily="2" charset="2"/>
              <a:buChar char="q"/>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buFont typeface="Wingdings" pitchFamily="2" charset="2"/>
              <a:buChar char="q"/>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v"/>
            </a:pPr>
            <a:r>
              <a:rPr lang="en-US" b="1" dirty="0">
                <a:latin typeface="Times New Roman" pitchFamily="18" charset="0"/>
                <a:cs typeface="Times New Roman" pitchFamily="18" charset="0"/>
              </a:rPr>
              <a:t>Specific gravity of fine aggregate=                 W2-W1</a:t>
            </a:r>
          </a:p>
          <a:p>
            <a:pPr lvl="0" algn="just" eaLnBrk="0" fontAlgn="base" hangingPunct="0">
              <a:lnSpc>
                <a:spcPct val="150000"/>
              </a:lnSpc>
              <a:spcBef>
                <a:spcPct val="0"/>
              </a:spcBef>
              <a:spcAft>
                <a:spcPct val="0"/>
              </a:spcAft>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b="1" dirty="0">
                <a:latin typeface="Times New Roman" pitchFamily="18" charset="0"/>
                <a:cs typeface="Times New Roman" pitchFamily="18" charset="0"/>
              </a:rPr>
              <a:t>                                                                </a:t>
            </a:r>
          </a:p>
          <a:p>
            <a:pPr lvl="0" algn="just" eaLnBrk="0" fontAlgn="base" hangingPunct="0">
              <a:lnSpc>
                <a:spcPct val="150000"/>
              </a:lnSpc>
              <a:spcBef>
                <a:spcPct val="0"/>
              </a:spcBef>
              <a:spcAft>
                <a:spcPct val="0"/>
              </a:spcAft>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cs typeface="Times New Roman"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66403762"/>
              </p:ext>
            </p:extLst>
          </p:nvPr>
        </p:nvGraphicFramePr>
        <p:xfrm>
          <a:off x="878887" y="1305560"/>
          <a:ext cx="6902304" cy="2875763"/>
        </p:xfrm>
        <a:graphic>
          <a:graphicData uri="http://schemas.openxmlformats.org/drawingml/2006/table">
            <a:tbl>
              <a:tblPr/>
              <a:tblGrid>
                <a:gridCol w="1029544">
                  <a:extLst>
                    <a:ext uri="{9D8B030D-6E8A-4147-A177-3AD203B41FA5}">
                      <a16:colId xmlns:a16="http://schemas.microsoft.com/office/drawing/2014/main" val="2055688588"/>
                    </a:ext>
                  </a:extLst>
                </a:gridCol>
                <a:gridCol w="2610116">
                  <a:extLst>
                    <a:ext uri="{9D8B030D-6E8A-4147-A177-3AD203B41FA5}">
                      <a16:colId xmlns:a16="http://schemas.microsoft.com/office/drawing/2014/main" val="3690569844"/>
                    </a:ext>
                  </a:extLst>
                </a:gridCol>
                <a:gridCol w="1087548">
                  <a:extLst>
                    <a:ext uri="{9D8B030D-6E8A-4147-A177-3AD203B41FA5}">
                      <a16:colId xmlns:a16="http://schemas.microsoft.com/office/drawing/2014/main" val="2144762391"/>
                    </a:ext>
                  </a:extLst>
                </a:gridCol>
                <a:gridCol w="1087548">
                  <a:extLst>
                    <a:ext uri="{9D8B030D-6E8A-4147-A177-3AD203B41FA5}">
                      <a16:colId xmlns:a16="http://schemas.microsoft.com/office/drawing/2014/main" val="2339245779"/>
                    </a:ext>
                  </a:extLst>
                </a:gridCol>
                <a:gridCol w="1087548">
                  <a:extLst>
                    <a:ext uri="{9D8B030D-6E8A-4147-A177-3AD203B41FA5}">
                      <a16:colId xmlns:a16="http://schemas.microsoft.com/office/drawing/2014/main" val="511649920"/>
                    </a:ext>
                  </a:extLst>
                </a:gridCol>
              </a:tblGrid>
              <a:tr h="549877">
                <a:tc>
                  <a:txBody>
                    <a:bodyPr/>
                    <a:lstStyle/>
                    <a:p>
                      <a:pPr marL="0" marR="0" algn="ctr">
                        <a:lnSpc>
                          <a:spcPct val="115000"/>
                        </a:lnSpc>
                        <a:spcBef>
                          <a:spcPts val="0"/>
                        </a:spcBef>
                        <a:spcAft>
                          <a:spcPts val="0"/>
                        </a:spcAft>
                      </a:pPr>
                      <a:r>
                        <a:rPr lang="en-US" sz="1600" b="1" dirty="0">
                          <a:latin typeface="Times New Roman"/>
                          <a:ea typeface="Calibri"/>
                          <a:cs typeface="Times New Roman"/>
                        </a:rPr>
                        <a:t>1</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a:latin typeface="Times New Roman"/>
                          <a:ea typeface="Calibri"/>
                          <a:cs typeface="Times New Roman"/>
                        </a:rPr>
                        <a:t>Weight of empty</a:t>
                      </a:r>
                      <a:endParaRPr lang="en-US" sz="1600">
                        <a:latin typeface="Calibri"/>
                        <a:ea typeface="Calibri"/>
                        <a:cs typeface="Times New Roman"/>
                      </a:endParaRPr>
                    </a:p>
                    <a:p>
                      <a:pPr marL="0" marR="0" algn="just">
                        <a:lnSpc>
                          <a:spcPct val="115000"/>
                        </a:lnSpc>
                        <a:spcBef>
                          <a:spcPts val="0"/>
                        </a:spcBef>
                        <a:spcAft>
                          <a:spcPts val="0"/>
                        </a:spcAft>
                      </a:pPr>
                      <a:r>
                        <a:rPr lang="en-US" sz="1600" b="1">
                          <a:latin typeface="Times New Roman"/>
                          <a:ea typeface="Calibri"/>
                          <a:cs typeface="Times New Roman"/>
                        </a:rPr>
                        <a:t>Pycnometer(W1) </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661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661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661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5055639"/>
                  </a:ext>
                </a:extLst>
              </a:tr>
              <a:tr h="549877">
                <a:tc>
                  <a:txBody>
                    <a:bodyPr/>
                    <a:lstStyle/>
                    <a:p>
                      <a:pPr marL="0" marR="0" algn="ctr">
                        <a:lnSpc>
                          <a:spcPct val="115000"/>
                        </a:lnSpc>
                        <a:spcBef>
                          <a:spcPts val="0"/>
                        </a:spcBef>
                        <a:spcAft>
                          <a:spcPts val="0"/>
                        </a:spcAft>
                      </a:pPr>
                      <a:r>
                        <a:rPr lang="en-US" sz="1600" b="1" dirty="0">
                          <a:latin typeface="Times New Roman"/>
                          <a:ea typeface="Calibri"/>
                          <a:cs typeface="Times New Roman"/>
                        </a:rPr>
                        <a:t>2</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a:latin typeface="Times New Roman"/>
                          <a:ea typeface="Calibri"/>
                          <a:cs typeface="Times New Roman"/>
                        </a:rPr>
                        <a:t>Weight of empty</a:t>
                      </a:r>
                      <a:endParaRPr lang="en-US" sz="1600">
                        <a:latin typeface="Calibri"/>
                        <a:ea typeface="Calibri"/>
                        <a:cs typeface="Times New Roman"/>
                      </a:endParaRPr>
                    </a:p>
                    <a:p>
                      <a:pPr marL="0" marR="0" algn="just">
                        <a:lnSpc>
                          <a:spcPct val="115000"/>
                        </a:lnSpc>
                        <a:spcBef>
                          <a:spcPts val="0"/>
                        </a:spcBef>
                        <a:spcAft>
                          <a:spcPts val="0"/>
                        </a:spcAft>
                      </a:pPr>
                      <a:r>
                        <a:rPr lang="en-US" sz="1600" b="1">
                          <a:latin typeface="Times New Roman"/>
                          <a:ea typeface="Calibri"/>
                          <a:cs typeface="Times New Roman"/>
                        </a:rPr>
                        <a:t>Pycnometer + FA (W2)</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1066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1075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1062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6909249"/>
                  </a:ext>
                </a:extLst>
              </a:tr>
              <a:tr h="549877">
                <a:tc>
                  <a:txBody>
                    <a:bodyPr/>
                    <a:lstStyle/>
                    <a:p>
                      <a:pPr marL="0" marR="0" algn="ctr">
                        <a:lnSpc>
                          <a:spcPct val="115000"/>
                        </a:lnSpc>
                        <a:spcBef>
                          <a:spcPts val="0"/>
                        </a:spcBef>
                        <a:spcAft>
                          <a:spcPts val="0"/>
                        </a:spcAft>
                      </a:pPr>
                      <a:r>
                        <a:rPr lang="en-US" sz="1600" b="1" dirty="0">
                          <a:latin typeface="Times New Roman"/>
                          <a:ea typeface="Calibri"/>
                          <a:cs typeface="Times New Roman"/>
                        </a:rPr>
                        <a:t>3</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a:latin typeface="Times New Roman"/>
                          <a:ea typeface="Calibri"/>
                          <a:cs typeface="Times New Roman"/>
                        </a:rPr>
                        <a:t>Weight of empty</a:t>
                      </a:r>
                      <a:endParaRPr lang="en-US" sz="1600">
                        <a:latin typeface="Calibri"/>
                        <a:ea typeface="Calibri"/>
                        <a:cs typeface="Times New Roman"/>
                      </a:endParaRPr>
                    </a:p>
                    <a:p>
                      <a:pPr marL="0" marR="0" algn="just">
                        <a:lnSpc>
                          <a:spcPct val="115000"/>
                        </a:lnSpc>
                        <a:spcBef>
                          <a:spcPts val="0"/>
                        </a:spcBef>
                        <a:spcAft>
                          <a:spcPts val="0"/>
                        </a:spcAft>
                      </a:pPr>
                      <a:r>
                        <a:rPr lang="en-US" sz="1600" b="1">
                          <a:latin typeface="Times New Roman"/>
                          <a:ea typeface="Calibri"/>
                          <a:cs typeface="Times New Roman"/>
                        </a:rPr>
                        <a:t>Pycnometer + FA + water (W3)</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1785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1797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1790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3431240"/>
                  </a:ext>
                </a:extLst>
              </a:tr>
              <a:tr h="549877">
                <a:tc>
                  <a:txBody>
                    <a:bodyPr/>
                    <a:lstStyle/>
                    <a:p>
                      <a:pPr marL="0" marR="0" algn="ctr">
                        <a:lnSpc>
                          <a:spcPct val="115000"/>
                        </a:lnSpc>
                        <a:spcBef>
                          <a:spcPts val="0"/>
                        </a:spcBef>
                        <a:spcAft>
                          <a:spcPts val="0"/>
                        </a:spcAft>
                      </a:pPr>
                      <a:r>
                        <a:rPr lang="en-US" sz="1600" b="1" dirty="0">
                          <a:latin typeface="Times New Roman"/>
                          <a:ea typeface="Calibri"/>
                          <a:cs typeface="Times New Roman"/>
                        </a:rPr>
                        <a:t>4</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a:latin typeface="Times New Roman"/>
                          <a:ea typeface="Calibri"/>
                          <a:cs typeface="Times New Roman"/>
                        </a:rPr>
                        <a:t>Weight of empty</a:t>
                      </a:r>
                      <a:endParaRPr lang="en-US" sz="1600">
                        <a:latin typeface="Calibri"/>
                        <a:ea typeface="Calibri"/>
                        <a:cs typeface="Times New Roman"/>
                      </a:endParaRPr>
                    </a:p>
                    <a:p>
                      <a:pPr marL="0" marR="0" algn="just">
                        <a:lnSpc>
                          <a:spcPct val="115000"/>
                        </a:lnSpc>
                        <a:spcBef>
                          <a:spcPts val="0"/>
                        </a:spcBef>
                        <a:spcAft>
                          <a:spcPts val="0"/>
                        </a:spcAft>
                      </a:pPr>
                      <a:r>
                        <a:rPr lang="en-US" sz="1600" b="1">
                          <a:latin typeface="Times New Roman"/>
                          <a:ea typeface="Calibri"/>
                          <a:cs typeface="Times New Roman"/>
                        </a:rPr>
                        <a:t>Pycnometer + water (W4)</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1540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1540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1540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423532"/>
                  </a:ext>
                </a:extLst>
              </a:tr>
              <a:tr h="352019">
                <a:tc>
                  <a:txBody>
                    <a:bodyPr/>
                    <a:lstStyle/>
                    <a:p>
                      <a:pPr marL="0" marR="0" algn="ctr">
                        <a:lnSpc>
                          <a:spcPct val="115000"/>
                        </a:lnSpc>
                        <a:spcBef>
                          <a:spcPts val="0"/>
                        </a:spcBef>
                        <a:spcAft>
                          <a:spcPts val="0"/>
                        </a:spcAft>
                      </a:pPr>
                      <a:r>
                        <a:rPr lang="en-US" sz="1600" b="1" dirty="0">
                          <a:latin typeface="Times New Roman"/>
                          <a:ea typeface="Calibri"/>
                          <a:cs typeface="Times New Roman"/>
                        </a:rPr>
                        <a:t>5</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Specific  gravity</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2.53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2.63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2.65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5458118"/>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090404929"/>
              </p:ext>
            </p:extLst>
          </p:nvPr>
        </p:nvGraphicFramePr>
        <p:xfrm>
          <a:off x="878887" y="961489"/>
          <a:ext cx="6902303" cy="344071"/>
        </p:xfrm>
        <a:graphic>
          <a:graphicData uri="http://schemas.openxmlformats.org/drawingml/2006/table">
            <a:tbl>
              <a:tblPr/>
              <a:tblGrid>
                <a:gridCol w="1029544">
                  <a:extLst>
                    <a:ext uri="{9D8B030D-6E8A-4147-A177-3AD203B41FA5}">
                      <a16:colId xmlns:a16="http://schemas.microsoft.com/office/drawing/2014/main" val="2281841137"/>
                    </a:ext>
                  </a:extLst>
                </a:gridCol>
                <a:gridCol w="2610115">
                  <a:extLst>
                    <a:ext uri="{9D8B030D-6E8A-4147-A177-3AD203B41FA5}">
                      <a16:colId xmlns:a16="http://schemas.microsoft.com/office/drawing/2014/main" val="1077162610"/>
                    </a:ext>
                  </a:extLst>
                </a:gridCol>
                <a:gridCol w="1087548">
                  <a:extLst>
                    <a:ext uri="{9D8B030D-6E8A-4147-A177-3AD203B41FA5}">
                      <a16:colId xmlns:a16="http://schemas.microsoft.com/office/drawing/2014/main" val="66280181"/>
                    </a:ext>
                  </a:extLst>
                </a:gridCol>
                <a:gridCol w="1087548">
                  <a:extLst>
                    <a:ext uri="{9D8B030D-6E8A-4147-A177-3AD203B41FA5}">
                      <a16:colId xmlns:a16="http://schemas.microsoft.com/office/drawing/2014/main" val="925323097"/>
                    </a:ext>
                  </a:extLst>
                </a:gridCol>
                <a:gridCol w="1087548">
                  <a:extLst>
                    <a:ext uri="{9D8B030D-6E8A-4147-A177-3AD203B41FA5}">
                      <a16:colId xmlns:a16="http://schemas.microsoft.com/office/drawing/2014/main" val="2644505605"/>
                    </a:ext>
                  </a:extLst>
                </a:gridCol>
              </a:tblGrid>
              <a:tr h="344071">
                <a:tc>
                  <a:txBody>
                    <a:bodyPr/>
                    <a:lstStyle/>
                    <a:p>
                      <a:pPr marL="0" marR="0" algn="ctr">
                        <a:lnSpc>
                          <a:spcPct val="115000"/>
                        </a:lnSpc>
                        <a:spcBef>
                          <a:spcPts val="0"/>
                        </a:spcBef>
                        <a:spcAft>
                          <a:spcPts val="0"/>
                        </a:spcAft>
                      </a:pPr>
                      <a:r>
                        <a:rPr lang="en-US" sz="1600" b="1" dirty="0">
                          <a:latin typeface="Times New Roman"/>
                          <a:ea typeface="Calibri"/>
                          <a:cs typeface="Times New Roman"/>
                        </a:rPr>
                        <a:t>Sl no</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Times New Roman"/>
                          <a:ea typeface="Calibri"/>
                          <a:cs typeface="Times New Roman"/>
                        </a:rPr>
                        <a:t>Weight (gm)</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Times New Roman"/>
                          <a:ea typeface="Calibri"/>
                          <a:cs typeface="Times New Roman"/>
                        </a:rPr>
                        <a:t>Trial 1</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Times New Roman"/>
                          <a:ea typeface="Calibri"/>
                          <a:cs typeface="Times New Roman"/>
                        </a:rPr>
                        <a:t>Trial 2</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Times New Roman"/>
                          <a:ea typeface="Calibri"/>
                          <a:cs typeface="Times New Roman"/>
                        </a:rPr>
                        <a:t>Trial 3</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5675509"/>
                  </a:ext>
                </a:extLst>
              </a:tr>
            </a:tbl>
          </a:graphicData>
        </a:graphic>
      </p:graphicFrame>
      <p:cxnSp>
        <p:nvCxnSpPr>
          <p:cNvPr id="6" name="Straight Connector 5"/>
          <p:cNvCxnSpPr/>
          <p:nvPr/>
        </p:nvCxnSpPr>
        <p:spPr>
          <a:xfrm>
            <a:off x="4264269" y="4686300"/>
            <a:ext cx="2602523" cy="8792"/>
          </a:xfrm>
          <a:prstGeom prst="line">
            <a:avLst/>
          </a:prstGeom>
        </p:spPr>
        <p:style>
          <a:lnRef idx="2">
            <a:schemeClr val="dk1"/>
          </a:lnRef>
          <a:fillRef idx="0">
            <a:schemeClr val="dk1"/>
          </a:fillRef>
          <a:effectRef idx="1">
            <a:schemeClr val="dk1"/>
          </a:effectRef>
          <a:fontRef idx="minor">
            <a:schemeClr val="tx1"/>
          </a:fontRef>
        </p:style>
      </p:cxnSp>
      <p:sp>
        <p:nvSpPr>
          <p:cNvPr id="10" name="Rectangle 9"/>
          <p:cNvSpPr/>
          <p:nvPr/>
        </p:nvSpPr>
        <p:spPr>
          <a:xfrm>
            <a:off x="3207194" y="4686300"/>
            <a:ext cx="3474028" cy="507831"/>
          </a:xfrm>
          <a:prstGeom prst="rect">
            <a:avLst/>
          </a:prstGeom>
        </p:spPr>
        <p:txBody>
          <a:bodyPr wrap="none">
            <a:spAutoFit/>
          </a:bodyPr>
          <a:lstStyle/>
          <a:p>
            <a:pPr lvl="0" algn="just" eaLnBrk="0" fontAlgn="base" hangingPunct="0">
              <a:lnSpc>
                <a:spcPct val="150000"/>
              </a:lnSpc>
              <a:spcBef>
                <a:spcPct val="0"/>
              </a:spcBef>
              <a:spcAft>
                <a:spcPct val="0"/>
              </a:spcAft>
            </a:pPr>
            <a:r>
              <a:rPr lang="en-US" b="1" dirty="0">
                <a:latin typeface="Times New Roman" pitchFamily="18" charset="0"/>
                <a:cs typeface="Times New Roman" pitchFamily="18" charset="0"/>
              </a:rPr>
              <a:t>                     (W2-W1) – (W3-W4)</a:t>
            </a:r>
          </a:p>
        </p:txBody>
      </p:sp>
      <p:sp>
        <p:nvSpPr>
          <p:cNvPr id="11" name="Rectangle 10"/>
          <p:cNvSpPr/>
          <p:nvPr/>
        </p:nvSpPr>
        <p:spPr>
          <a:xfrm>
            <a:off x="6925179" y="4501634"/>
            <a:ext cx="777777" cy="369332"/>
          </a:xfrm>
          <a:prstGeom prst="rect">
            <a:avLst/>
          </a:prstGeom>
        </p:spPr>
        <p:txBody>
          <a:bodyPr wrap="none">
            <a:spAutoFit/>
          </a:bodyPr>
          <a:lstStyle/>
          <a:p>
            <a:r>
              <a:rPr lang="en-US" b="1" dirty="0">
                <a:latin typeface="Times New Roman" pitchFamily="18" charset="0"/>
                <a:cs typeface="Times New Roman" pitchFamily="18" charset="0"/>
              </a:rPr>
              <a:t>= 2.60</a:t>
            </a:r>
            <a:endParaRPr lang="en-IN"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8266" y="961488"/>
            <a:ext cx="2552772" cy="3169189"/>
          </a:xfrm>
          <a:prstGeom prst="rect">
            <a:avLst/>
          </a:prstGeom>
        </p:spPr>
      </p:pic>
    </p:spTree>
    <p:extLst>
      <p:ext uri="{BB962C8B-B14F-4D97-AF65-F5344CB8AC3E}">
        <p14:creationId xmlns:p14="http://schemas.microsoft.com/office/powerpoint/2010/main" val="3181168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102530" y="6538913"/>
            <a:ext cx="3797300" cy="365125"/>
          </a:xfrm>
        </p:spPr>
        <p:txBody>
          <a:bodyPr/>
          <a:lstStyle/>
          <a:p>
            <a:r>
              <a:rPr lang="en-US" b="1" dirty="0">
                <a:latin typeface="Times New Roman" panose="02020603050405020304" pitchFamily="18" charset="0"/>
                <a:cs typeface="Times New Roman" panose="02020603050405020304" pitchFamily="18" charset="0"/>
              </a:rPr>
              <a:t>Dept. of Civil Engineering, VKIT</a:t>
            </a:r>
            <a:endParaRPr lang="en-IN"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18</a:t>
            </a:fld>
            <a:endParaRPr lang="en-IN"/>
          </a:p>
        </p:txBody>
      </p:sp>
      <p:sp>
        <p:nvSpPr>
          <p:cNvPr id="5" name="Rectangle 4"/>
          <p:cNvSpPr/>
          <p:nvPr/>
        </p:nvSpPr>
        <p:spPr>
          <a:xfrm>
            <a:off x="712388" y="0"/>
            <a:ext cx="10678650" cy="5909310"/>
          </a:xfrm>
          <a:prstGeom prst="rect">
            <a:avLst/>
          </a:prstGeom>
        </p:spPr>
        <p:txBody>
          <a:bodyPr wrap="square">
            <a:spAutoFit/>
          </a:bodyPr>
          <a:lstStyle/>
          <a:p>
            <a:pPr lvl="0" algn="just" eaLnBrk="0" fontAlgn="base" hangingPunct="0">
              <a:lnSpc>
                <a:spcPct val="150000"/>
              </a:lnSpc>
              <a:spcBef>
                <a:spcPct val="0"/>
              </a:spcBef>
              <a:spcAft>
                <a:spcPct val="0"/>
              </a:spcAft>
              <a:buFont typeface="Wingdings" pitchFamily="2" charset="2"/>
              <a:buChar char="q"/>
            </a:pPr>
            <a:r>
              <a:rPr lang="en-US" b="1" dirty="0">
                <a:latin typeface="Times New Roman" pitchFamily="18" charset="0"/>
                <a:ea typeface="Calibri" pitchFamily="34" charset="0"/>
                <a:cs typeface="Times New Roman" pitchFamily="18" charset="0"/>
              </a:rPr>
              <a:t>Bulking of fine aggregate.</a:t>
            </a:r>
          </a:p>
          <a:p>
            <a:pPr marL="285750" lvl="0" indent="-285750" algn="just" eaLnBrk="0" fontAlgn="base" hangingPunct="0">
              <a:lnSpc>
                <a:spcPct val="150000"/>
              </a:lnSpc>
              <a:spcBef>
                <a:spcPct val="0"/>
              </a:spcBef>
              <a:spcAft>
                <a:spcPct val="0"/>
              </a:spcAft>
              <a:buFont typeface="Wingdings" panose="05000000000000000000" pitchFamily="2" charset="2"/>
              <a:buChar char="§"/>
            </a:pPr>
            <a:r>
              <a:rPr lang="en-US" b="1" dirty="0">
                <a:latin typeface="Times New Roman" pitchFamily="18" charset="0"/>
                <a:ea typeface="Calibri" pitchFamily="34" charset="0"/>
                <a:cs typeface="Times New Roman" pitchFamily="18" charset="0"/>
              </a:rPr>
              <a:t>Weight of fine aggregate= 500gm.</a:t>
            </a:r>
          </a:p>
          <a:p>
            <a:pPr marL="285750" lvl="0" indent="-285750" algn="just" eaLnBrk="0" fontAlgn="base" hangingPunct="0">
              <a:lnSpc>
                <a:spcPct val="150000"/>
              </a:lnSpc>
              <a:spcBef>
                <a:spcPct val="0"/>
              </a:spcBef>
              <a:spcAft>
                <a:spcPct val="0"/>
              </a:spcAft>
              <a:buFont typeface="Wingdings" panose="05000000000000000000" pitchFamily="2" charset="2"/>
              <a:buChar char="§"/>
            </a:pPr>
            <a:r>
              <a:rPr lang="en-US" b="1" dirty="0">
                <a:latin typeface="Times New Roman" pitchFamily="18" charset="0"/>
                <a:ea typeface="Calibri" pitchFamily="34" charset="0"/>
                <a:cs typeface="Times New Roman" pitchFamily="18" charset="0"/>
              </a:rPr>
              <a:t>Initial height of sand H1= 300mm.</a:t>
            </a: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r>
              <a:rPr lang="en-US" b="1" dirty="0">
                <a:latin typeface="Times New Roman" pitchFamily="18" charset="0"/>
                <a:ea typeface="Calibri" pitchFamily="34" charset="0"/>
                <a:cs typeface="Times New Roman" pitchFamily="18" charset="0"/>
              </a:rPr>
              <a:t>Maximum bulking of fine aggregate=  46%</a:t>
            </a:r>
          </a:p>
        </p:txBody>
      </p:sp>
      <p:graphicFrame>
        <p:nvGraphicFramePr>
          <p:cNvPr id="6" name="Content Placeholder 8"/>
          <p:cNvGraphicFramePr>
            <a:graphicFrameLocks/>
          </p:cNvGraphicFramePr>
          <p:nvPr>
            <p:extLst>
              <p:ext uri="{D42A27DB-BD31-4B8C-83A1-F6EECF244321}">
                <p14:modId xmlns:p14="http://schemas.microsoft.com/office/powerpoint/2010/main" val="1818581722"/>
              </p:ext>
            </p:extLst>
          </p:nvPr>
        </p:nvGraphicFramePr>
        <p:xfrm>
          <a:off x="873400" y="1645285"/>
          <a:ext cx="7605575" cy="1051560"/>
        </p:xfrm>
        <a:graphic>
          <a:graphicData uri="http://schemas.openxmlformats.org/drawingml/2006/table">
            <a:tbl>
              <a:tblPr/>
              <a:tblGrid>
                <a:gridCol w="708696">
                  <a:extLst>
                    <a:ext uri="{9D8B030D-6E8A-4147-A177-3AD203B41FA5}">
                      <a16:colId xmlns:a16="http://schemas.microsoft.com/office/drawing/2014/main" val="83466503"/>
                    </a:ext>
                  </a:extLst>
                </a:gridCol>
                <a:gridCol w="1773040">
                  <a:extLst>
                    <a:ext uri="{9D8B030D-6E8A-4147-A177-3AD203B41FA5}">
                      <a16:colId xmlns:a16="http://schemas.microsoft.com/office/drawing/2014/main" val="3821639449"/>
                    </a:ext>
                  </a:extLst>
                </a:gridCol>
                <a:gridCol w="1773040">
                  <a:extLst>
                    <a:ext uri="{9D8B030D-6E8A-4147-A177-3AD203B41FA5}">
                      <a16:colId xmlns:a16="http://schemas.microsoft.com/office/drawing/2014/main" val="2517394852"/>
                    </a:ext>
                  </a:extLst>
                </a:gridCol>
                <a:gridCol w="1387106">
                  <a:extLst>
                    <a:ext uri="{9D8B030D-6E8A-4147-A177-3AD203B41FA5}">
                      <a16:colId xmlns:a16="http://schemas.microsoft.com/office/drawing/2014/main" val="2324401691"/>
                    </a:ext>
                  </a:extLst>
                </a:gridCol>
                <a:gridCol w="1963693">
                  <a:extLst>
                    <a:ext uri="{9D8B030D-6E8A-4147-A177-3AD203B41FA5}">
                      <a16:colId xmlns:a16="http://schemas.microsoft.com/office/drawing/2014/main" val="3384145850"/>
                    </a:ext>
                  </a:extLst>
                </a:gridCol>
              </a:tblGrid>
              <a:tr h="1017734">
                <a:tc>
                  <a:txBody>
                    <a:bodyPr/>
                    <a:lstStyle/>
                    <a:p>
                      <a:pPr marL="0" marR="0" algn="just">
                        <a:lnSpc>
                          <a:spcPct val="115000"/>
                        </a:lnSpc>
                        <a:spcBef>
                          <a:spcPts val="0"/>
                        </a:spcBef>
                        <a:spcAft>
                          <a:spcPts val="0"/>
                        </a:spcAft>
                      </a:pPr>
                      <a:r>
                        <a:rPr lang="en-US" sz="2000" b="1" dirty="0">
                          <a:latin typeface="Times New Roman"/>
                          <a:ea typeface="Calibri"/>
                          <a:cs typeface="Times New Roman"/>
                        </a:rPr>
                        <a:t>Sl no </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b="1" dirty="0">
                          <a:latin typeface="Times New Roman"/>
                          <a:ea typeface="Calibri"/>
                          <a:cs typeface="Times New Roman"/>
                        </a:rPr>
                        <a:t>% of water</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b="1" dirty="0">
                          <a:latin typeface="Times New Roman"/>
                          <a:ea typeface="Calibri"/>
                          <a:cs typeface="Times New Roman"/>
                        </a:rPr>
                        <a:t>Volume of water in</a:t>
                      </a:r>
                      <a:r>
                        <a:rPr lang="en-US" sz="2000" b="1" baseline="0" dirty="0">
                          <a:latin typeface="Times New Roman"/>
                          <a:ea typeface="Calibri"/>
                          <a:cs typeface="Times New Roman"/>
                        </a:rPr>
                        <a:t> ml</a:t>
                      </a:r>
                      <a:endParaRPr lang="en-US" sz="2000" b="1" dirty="0">
                        <a:latin typeface="Times New Roman"/>
                        <a:ea typeface="Calibri"/>
                        <a:cs typeface="Times New Roman"/>
                      </a:endParaRPr>
                    </a:p>
                    <a:p>
                      <a:pPr marL="0" marR="0" algn="just">
                        <a:lnSpc>
                          <a:spcPct val="115000"/>
                        </a:lnSpc>
                        <a:spcBef>
                          <a:spcPts val="0"/>
                        </a:spcBef>
                        <a:spcAft>
                          <a:spcPts val="0"/>
                        </a:spcAft>
                      </a:pPr>
                      <a:endParaRPr lang="en-US" sz="2000" b="1"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b="1" dirty="0">
                          <a:latin typeface="Times New Roman"/>
                          <a:ea typeface="Calibri"/>
                          <a:cs typeface="Times New Roman"/>
                        </a:rPr>
                        <a:t>Height of sand</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000" b="1" dirty="0">
                          <a:latin typeface="Times New Roman"/>
                          <a:ea typeface="Calibri"/>
                          <a:cs typeface="Times New Roman"/>
                        </a:rPr>
                        <a:t>Page bulking</a:t>
                      </a:r>
                    </a:p>
                    <a:p>
                      <a:pPr marL="0" marR="0" algn="l">
                        <a:lnSpc>
                          <a:spcPct val="115000"/>
                        </a:lnSpc>
                        <a:spcBef>
                          <a:spcPts val="0"/>
                        </a:spcBef>
                        <a:spcAft>
                          <a:spcPts val="0"/>
                        </a:spcAft>
                      </a:pPr>
                      <a:r>
                        <a:rPr lang="en-US" sz="2000" b="1" dirty="0">
                          <a:latin typeface="Times New Roman"/>
                          <a:ea typeface="Calibri"/>
                          <a:cs typeface="Times New Roman"/>
                        </a:rPr>
                        <a:t>H2-H1</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209549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556206854"/>
              </p:ext>
            </p:extLst>
          </p:nvPr>
        </p:nvGraphicFramePr>
        <p:xfrm>
          <a:off x="873399" y="2663020"/>
          <a:ext cx="7605575" cy="384346"/>
        </p:xfrm>
        <a:graphic>
          <a:graphicData uri="http://schemas.openxmlformats.org/drawingml/2006/table">
            <a:tbl>
              <a:tblPr/>
              <a:tblGrid>
                <a:gridCol w="708696">
                  <a:extLst>
                    <a:ext uri="{9D8B030D-6E8A-4147-A177-3AD203B41FA5}">
                      <a16:colId xmlns:a16="http://schemas.microsoft.com/office/drawing/2014/main" val="3881474686"/>
                    </a:ext>
                  </a:extLst>
                </a:gridCol>
                <a:gridCol w="1773040">
                  <a:extLst>
                    <a:ext uri="{9D8B030D-6E8A-4147-A177-3AD203B41FA5}">
                      <a16:colId xmlns:a16="http://schemas.microsoft.com/office/drawing/2014/main" val="3205938922"/>
                    </a:ext>
                  </a:extLst>
                </a:gridCol>
                <a:gridCol w="1773040">
                  <a:extLst>
                    <a:ext uri="{9D8B030D-6E8A-4147-A177-3AD203B41FA5}">
                      <a16:colId xmlns:a16="http://schemas.microsoft.com/office/drawing/2014/main" val="1484089499"/>
                    </a:ext>
                  </a:extLst>
                </a:gridCol>
                <a:gridCol w="1387106">
                  <a:extLst>
                    <a:ext uri="{9D8B030D-6E8A-4147-A177-3AD203B41FA5}">
                      <a16:colId xmlns:a16="http://schemas.microsoft.com/office/drawing/2014/main" val="1485921050"/>
                    </a:ext>
                  </a:extLst>
                </a:gridCol>
                <a:gridCol w="1963693">
                  <a:extLst>
                    <a:ext uri="{9D8B030D-6E8A-4147-A177-3AD203B41FA5}">
                      <a16:colId xmlns:a16="http://schemas.microsoft.com/office/drawing/2014/main" val="4061926984"/>
                    </a:ext>
                  </a:extLst>
                </a:gridCol>
              </a:tblGrid>
              <a:tr h="384346">
                <a:tc>
                  <a:txBody>
                    <a:bodyPr/>
                    <a:lstStyle/>
                    <a:p>
                      <a:pPr marL="0" marR="0" algn="just">
                        <a:lnSpc>
                          <a:spcPct val="115000"/>
                        </a:lnSpc>
                        <a:spcBef>
                          <a:spcPts val="0"/>
                        </a:spcBef>
                        <a:spcAft>
                          <a:spcPts val="0"/>
                        </a:spcAft>
                      </a:pPr>
                      <a:r>
                        <a:rPr lang="en-US" sz="2000" b="1" dirty="0">
                          <a:latin typeface="Times New Roman"/>
                          <a:ea typeface="Calibri"/>
                          <a:cs typeface="Times New Roman"/>
                        </a:rPr>
                        <a:t>1</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375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286932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92973956"/>
              </p:ext>
            </p:extLst>
          </p:nvPr>
        </p:nvGraphicFramePr>
        <p:xfrm>
          <a:off x="878887" y="3047365"/>
          <a:ext cx="7605576" cy="350520"/>
        </p:xfrm>
        <a:graphic>
          <a:graphicData uri="http://schemas.openxmlformats.org/drawingml/2006/table">
            <a:tbl>
              <a:tblPr/>
              <a:tblGrid>
                <a:gridCol w="708696">
                  <a:extLst>
                    <a:ext uri="{9D8B030D-6E8A-4147-A177-3AD203B41FA5}">
                      <a16:colId xmlns:a16="http://schemas.microsoft.com/office/drawing/2014/main" val="535272398"/>
                    </a:ext>
                  </a:extLst>
                </a:gridCol>
                <a:gridCol w="1773040">
                  <a:extLst>
                    <a:ext uri="{9D8B030D-6E8A-4147-A177-3AD203B41FA5}">
                      <a16:colId xmlns:a16="http://schemas.microsoft.com/office/drawing/2014/main" val="1976654782"/>
                    </a:ext>
                  </a:extLst>
                </a:gridCol>
                <a:gridCol w="1773040">
                  <a:extLst>
                    <a:ext uri="{9D8B030D-6E8A-4147-A177-3AD203B41FA5}">
                      <a16:colId xmlns:a16="http://schemas.microsoft.com/office/drawing/2014/main" val="3134006362"/>
                    </a:ext>
                  </a:extLst>
                </a:gridCol>
                <a:gridCol w="1387106">
                  <a:extLst>
                    <a:ext uri="{9D8B030D-6E8A-4147-A177-3AD203B41FA5}">
                      <a16:colId xmlns:a16="http://schemas.microsoft.com/office/drawing/2014/main" val="2567732892"/>
                    </a:ext>
                  </a:extLst>
                </a:gridCol>
                <a:gridCol w="1963694">
                  <a:extLst>
                    <a:ext uri="{9D8B030D-6E8A-4147-A177-3AD203B41FA5}">
                      <a16:colId xmlns:a16="http://schemas.microsoft.com/office/drawing/2014/main" val="1684655889"/>
                    </a:ext>
                  </a:extLst>
                </a:gridCol>
              </a:tblGrid>
              <a:tr h="333058">
                <a:tc>
                  <a:txBody>
                    <a:bodyPr/>
                    <a:lstStyle/>
                    <a:p>
                      <a:pPr marL="0" marR="0" algn="just">
                        <a:lnSpc>
                          <a:spcPct val="115000"/>
                        </a:lnSpc>
                        <a:spcBef>
                          <a:spcPts val="0"/>
                        </a:spcBef>
                        <a:spcAft>
                          <a:spcPts val="0"/>
                        </a:spcAft>
                      </a:pPr>
                      <a:r>
                        <a:rPr lang="en-US" sz="2000" b="1">
                          <a:latin typeface="Times New Roman"/>
                          <a:ea typeface="Calibri"/>
                          <a:cs typeface="Times New Roman"/>
                        </a:rPr>
                        <a:t>2</a:t>
                      </a: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390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30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126715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561501248"/>
              </p:ext>
            </p:extLst>
          </p:nvPr>
        </p:nvGraphicFramePr>
        <p:xfrm>
          <a:off x="878887" y="3380423"/>
          <a:ext cx="7605575" cy="350520"/>
        </p:xfrm>
        <a:graphic>
          <a:graphicData uri="http://schemas.openxmlformats.org/drawingml/2006/table">
            <a:tbl>
              <a:tblPr/>
              <a:tblGrid>
                <a:gridCol w="708696">
                  <a:extLst>
                    <a:ext uri="{9D8B030D-6E8A-4147-A177-3AD203B41FA5}">
                      <a16:colId xmlns:a16="http://schemas.microsoft.com/office/drawing/2014/main" val="1255313411"/>
                    </a:ext>
                  </a:extLst>
                </a:gridCol>
                <a:gridCol w="1773040">
                  <a:extLst>
                    <a:ext uri="{9D8B030D-6E8A-4147-A177-3AD203B41FA5}">
                      <a16:colId xmlns:a16="http://schemas.microsoft.com/office/drawing/2014/main" val="3237153493"/>
                    </a:ext>
                  </a:extLst>
                </a:gridCol>
                <a:gridCol w="1773040">
                  <a:extLst>
                    <a:ext uri="{9D8B030D-6E8A-4147-A177-3AD203B41FA5}">
                      <a16:colId xmlns:a16="http://schemas.microsoft.com/office/drawing/2014/main" val="547210634"/>
                    </a:ext>
                  </a:extLst>
                </a:gridCol>
                <a:gridCol w="1387106">
                  <a:extLst>
                    <a:ext uri="{9D8B030D-6E8A-4147-A177-3AD203B41FA5}">
                      <a16:colId xmlns:a16="http://schemas.microsoft.com/office/drawing/2014/main" val="4209184609"/>
                    </a:ext>
                  </a:extLst>
                </a:gridCol>
                <a:gridCol w="1963693">
                  <a:extLst>
                    <a:ext uri="{9D8B030D-6E8A-4147-A177-3AD203B41FA5}">
                      <a16:colId xmlns:a16="http://schemas.microsoft.com/office/drawing/2014/main" val="1100769798"/>
                    </a:ext>
                  </a:extLst>
                </a:gridCol>
              </a:tblGrid>
              <a:tr h="342900">
                <a:tc>
                  <a:txBody>
                    <a:bodyPr/>
                    <a:lstStyle/>
                    <a:p>
                      <a:pPr marL="0" marR="0" algn="just">
                        <a:lnSpc>
                          <a:spcPct val="115000"/>
                        </a:lnSpc>
                        <a:spcBef>
                          <a:spcPts val="0"/>
                        </a:spcBef>
                        <a:spcAft>
                          <a:spcPts val="0"/>
                        </a:spcAft>
                      </a:pPr>
                      <a:r>
                        <a:rPr lang="en-US" sz="2000" b="1">
                          <a:latin typeface="Times New Roman"/>
                          <a:ea typeface="Calibri"/>
                          <a:cs typeface="Times New Roman"/>
                        </a:rPr>
                        <a:t>3</a:t>
                      </a: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410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36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6848367"/>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66363003"/>
              </p:ext>
            </p:extLst>
          </p:nvPr>
        </p:nvGraphicFramePr>
        <p:xfrm>
          <a:off x="878887" y="3730943"/>
          <a:ext cx="7605575" cy="350520"/>
        </p:xfrm>
        <a:graphic>
          <a:graphicData uri="http://schemas.openxmlformats.org/drawingml/2006/table">
            <a:tbl>
              <a:tblPr/>
              <a:tblGrid>
                <a:gridCol w="708696">
                  <a:extLst>
                    <a:ext uri="{9D8B030D-6E8A-4147-A177-3AD203B41FA5}">
                      <a16:colId xmlns:a16="http://schemas.microsoft.com/office/drawing/2014/main" val="2723509892"/>
                    </a:ext>
                  </a:extLst>
                </a:gridCol>
                <a:gridCol w="1773040">
                  <a:extLst>
                    <a:ext uri="{9D8B030D-6E8A-4147-A177-3AD203B41FA5}">
                      <a16:colId xmlns:a16="http://schemas.microsoft.com/office/drawing/2014/main" val="955616713"/>
                    </a:ext>
                  </a:extLst>
                </a:gridCol>
                <a:gridCol w="1773040">
                  <a:extLst>
                    <a:ext uri="{9D8B030D-6E8A-4147-A177-3AD203B41FA5}">
                      <a16:colId xmlns:a16="http://schemas.microsoft.com/office/drawing/2014/main" val="3220350169"/>
                    </a:ext>
                  </a:extLst>
                </a:gridCol>
                <a:gridCol w="1387106">
                  <a:extLst>
                    <a:ext uri="{9D8B030D-6E8A-4147-A177-3AD203B41FA5}">
                      <a16:colId xmlns:a16="http://schemas.microsoft.com/office/drawing/2014/main" val="1406758827"/>
                    </a:ext>
                  </a:extLst>
                </a:gridCol>
                <a:gridCol w="1963693">
                  <a:extLst>
                    <a:ext uri="{9D8B030D-6E8A-4147-A177-3AD203B41FA5}">
                      <a16:colId xmlns:a16="http://schemas.microsoft.com/office/drawing/2014/main" val="966206601"/>
                    </a:ext>
                  </a:extLst>
                </a:gridCol>
              </a:tblGrid>
              <a:tr h="342900">
                <a:tc>
                  <a:txBody>
                    <a:bodyPr/>
                    <a:lstStyle/>
                    <a:p>
                      <a:pPr marL="0" marR="0" algn="just">
                        <a:lnSpc>
                          <a:spcPct val="115000"/>
                        </a:lnSpc>
                        <a:spcBef>
                          <a:spcPts val="0"/>
                        </a:spcBef>
                        <a:spcAft>
                          <a:spcPts val="0"/>
                        </a:spcAft>
                      </a:pPr>
                      <a:r>
                        <a:rPr lang="en-US" sz="2000" b="1">
                          <a:latin typeface="Times New Roman"/>
                          <a:ea typeface="Calibri"/>
                          <a:cs typeface="Times New Roman"/>
                        </a:rPr>
                        <a:t>4</a:t>
                      </a: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440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46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187877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045401828"/>
              </p:ext>
            </p:extLst>
          </p:nvPr>
        </p:nvGraphicFramePr>
        <p:xfrm>
          <a:off x="878887" y="4081463"/>
          <a:ext cx="7605575" cy="350520"/>
        </p:xfrm>
        <a:graphic>
          <a:graphicData uri="http://schemas.openxmlformats.org/drawingml/2006/table">
            <a:tbl>
              <a:tblPr/>
              <a:tblGrid>
                <a:gridCol w="708696">
                  <a:extLst>
                    <a:ext uri="{9D8B030D-6E8A-4147-A177-3AD203B41FA5}">
                      <a16:colId xmlns:a16="http://schemas.microsoft.com/office/drawing/2014/main" val="1701217258"/>
                    </a:ext>
                  </a:extLst>
                </a:gridCol>
                <a:gridCol w="1773040">
                  <a:extLst>
                    <a:ext uri="{9D8B030D-6E8A-4147-A177-3AD203B41FA5}">
                      <a16:colId xmlns:a16="http://schemas.microsoft.com/office/drawing/2014/main" val="1793071817"/>
                    </a:ext>
                  </a:extLst>
                </a:gridCol>
                <a:gridCol w="1773040">
                  <a:extLst>
                    <a:ext uri="{9D8B030D-6E8A-4147-A177-3AD203B41FA5}">
                      <a16:colId xmlns:a16="http://schemas.microsoft.com/office/drawing/2014/main" val="751879561"/>
                    </a:ext>
                  </a:extLst>
                </a:gridCol>
                <a:gridCol w="1387106">
                  <a:extLst>
                    <a:ext uri="{9D8B030D-6E8A-4147-A177-3AD203B41FA5}">
                      <a16:colId xmlns:a16="http://schemas.microsoft.com/office/drawing/2014/main" val="1888828917"/>
                    </a:ext>
                  </a:extLst>
                </a:gridCol>
                <a:gridCol w="1963693">
                  <a:extLst>
                    <a:ext uri="{9D8B030D-6E8A-4147-A177-3AD203B41FA5}">
                      <a16:colId xmlns:a16="http://schemas.microsoft.com/office/drawing/2014/main" val="3898900764"/>
                    </a:ext>
                  </a:extLst>
                </a:gridCol>
              </a:tblGrid>
              <a:tr h="342900">
                <a:tc>
                  <a:txBody>
                    <a:bodyPr/>
                    <a:lstStyle/>
                    <a:p>
                      <a:pPr marL="0" marR="0" algn="just">
                        <a:lnSpc>
                          <a:spcPct val="115000"/>
                        </a:lnSpc>
                        <a:spcBef>
                          <a:spcPts val="0"/>
                        </a:spcBef>
                        <a:spcAft>
                          <a:spcPts val="0"/>
                        </a:spcAft>
                      </a:pPr>
                      <a:r>
                        <a:rPr lang="en-US" sz="2000" b="1" dirty="0">
                          <a:latin typeface="Times New Roman"/>
                          <a:ea typeface="Calibri"/>
                          <a:cs typeface="Times New Roman"/>
                        </a:rPr>
                        <a:t>5</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390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30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7708744"/>
                  </a:ext>
                </a:extLst>
              </a:tr>
            </a:tbl>
          </a:graphicData>
        </a:graphic>
      </p:graphicFrame>
      <p:cxnSp>
        <p:nvCxnSpPr>
          <p:cNvPr id="13" name="Straight Connector 12"/>
          <p:cNvCxnSpPr/>
          <p:nvPr/>
        </p:nvCxnSpPr>
        <p:spPr>
          <a:xfrm>
            <a:off x="6550269" y="2329961"/>
            <a:ext cx="764931"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14"/>
          <p:cNvSpPr/>
          <p:nvPr/>
        </p:nvSpPr>
        <p:spPr>
          <a:xfrm>
            <a:off x="6692925" y="2328489"/>
            <a:ext cx="479618" cy="410882"/>
          </a:xfrm>
          <a:prstGeom prst="rect">
            <a:avLst/>
          </a:prstGeom>
        </p:spPr>
        <p:txBody>
          <a:bodyPr wrap="none">
            <a:spAutoFit/>
          </a:bodyPr>
          <a:lstStyle/>
          <a:p>
            <a:pPr algn="just">
              <a:lnSpc>
                <a:spcPct val="115000"/>
              </a:lnSpc>
            </a:pPr>
            <a:r>
              <a:rPr lang="en-US" b="1" dirty="0">
                <a:latin typeface="Times New Roman"/>
                <a:ea typeface="Calibri"/>
                <a:cs typeface="Times New Roman"/>
              </a:rPr>
              <a:t>H1</a:t>
            </a:r>
            <a:endParaRPr lang="en-US" dirty="0">
              <a:latin typeface="Calibri"/>
              <a:ea typeface="Calibri"/>
              <a:cs typeface="Times New Roman"/>
            </a:endParaRPr>
          </a:p>
        </p:txBody>
      </p:sp>
      <p:sp>
        <p:nvSpPr>
          <p:cNvPr id="16" name="Rectangle 15"/>
          <p:cNvSpPr/>
          <p:nvPr/>
        </p:nvSpPr>
        <p:spPr>
          <a:xfrm>
            <a:off x="7253499" y="2157095"/>
            <a:ext cx="646331" cy="369332"/>
          </a:xfrm>
          <a:prstGeom prst="rect">
            <a:avLst/>
          </a:prstGeom>
        </p:spPr>
        <p:txBody>
          <a:bodyPr wrap="none">
            <a:spAutoFit/>
          </a:bodyPr>
          <a:lstStyle/>
          <a:p>
            <a:r>
              <a:rPr lang="en-US" b="1" dirty="0">
                <a:latin typeface="Times New Roman"/>
                <a:ea typeface="Calibri"/>
                <a:cs typeface="Times New Roman"/>
              </a:rPr>
              <a:t>*100</a:t>
            </a:r>
            <a:endParaRPr lang="en-IN" dirty="0"/>
          </a:p>
        </p:txBody>
      </p:sp>
      <p:graphicFrame>
        <p:nvGraphicFramePr>
          <p:cNvPr id="17" name="Table 16"/>
          <p:cNvGraphicFramePr>
            <a:graphicFrameLocks noGrp="1"/>
          </p:cNvGraphicFramePr>
          <p:nvPr>
            <p:extLst>
              <p:ext uri="{D42A27DB-BD31-4B8C-83A1-F6EECF244321}">
                <p14:modId xmlns:p14="http://schemas.microsoft.com/office/powerpoint/2010/main" val="4263263551"/>
              </p:ext>
            </p:extLst>
          </p:nvPr>
        </p:nvGraphicFramePr>
        <p:xfrm>
          <a:off x="878886" y="4422530"/>
          <a:ext cx="7605575" cy="350520"/>
        </p:xfrm>
        <a:graphic>
          <a:graphicData uri="http://schemas.openxmlformats.org/drawingml/2006/table">
            <a:tbl>
              <a:tblPr/>
              <a:tblGrid>
                <a:gridCol w="708696">
                  <a:extLst>
                    <a:ext uri="{9D8B030D-6E8A-4147-A177-3AD203B41FA5}">
                      <a16:colId xmlns:a16="http://schemas.microsoft.com/office/drawing/2014/main" val="1570996373"/>
                    </a:ext>
                  </a:extLst>
                </a:gridCol>
                <a:gridCol w="1773040">
                  <a:extLst>
                    <a:ext uri="{9D8B030D-6E8A-4147-A177-3AD203B41FA5}">
                      <a16:colId xmlns:a16="http://schemas.microsoft.com/office/drawing/2014/main" val="381197851"/>
                    </a:ext>
                  </a:extLst>
                </a:gridCol>
                <a:gridCol w="1773040">
                  <a:extLst>
                    <a:ext uri="{9D8B030D-6E8A-4147-A177-3AD203B41FA5}">
                      <a16:colId xmlns:a16="http://schemas.microsoft.com/office/drawing/2014/main" val="2205920694"/>
                    </a:ext>
                  </a:extLst>
                </a:gridCol>
                <a:gridCol w="1387106">
                  <a:extLst>
                    <a:ext uri="{9D8B030D-6E8A-4147-A177-3AD203B41FA5}">
                      <a16:colId xmlns:a16="http://schemas.microsoft.com/office/drawing/2014/main" val="2745432086"/>
                    </a:ext>
                  </a:extLst>
                </a:gridCol>
                <a:gridCol w="1963693">
                  <a:extLst>
                    <a:ext uri="{9D8B030D-6E8A-4147-A177-3AD203B41FA5}">
                      <a16:colId xmlns:a16="http://schemas.microsoft.com/office/drawing/2014/main" val="888086531"/>
                    </a:ext>
                  </a:extLst>
                </a:gridCol>
              </a:tblGrid>
              <a:tr h="345684">
                <a:tc>
                  <a:txBody>
                    <a:bodyPr/>
                    <a:lstStyle/>
                    <a:p>
                      <a:pPr marL="0" marR="0" algn="just">
                        <a:lnSpc>
                          <a:spcPct val="115000"/>
                        </a:lnSpc>
                        <a:spcBef>
                          <a:spcPts val="0"/>
                        </a:spcBef>
                        <a:spcAft>
                          <a:spcPts val="0"/>
                        </a:spcAft>
                      </a:pPr>
                      <a:r>
                        <a:rPr lang="en-US" sz="2000" b="1" dirty="0">
                          <a:latin typeface="Times New Roman"/>
                          <a:ea typeface="Calibri"/>
                          <a:cs typeface="Times New Roman"/>
                        </a:rPr>
                        <a:t>6</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345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9449280"/>
                  </a:ext>
                </a:extLst>
              </a:tr>
            </a:tbl>
          </a:graphicData>
        </a:graphic>
      </p:graphicFrame>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7814" y="478597"/>
            <a:ext cx="2493223" cy="2901826"/>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7815" y="3587262"/>
            <a:ext cx="2493223" cy="2679321"/>
          </a:xfrm>
          <a:prstGeom prst="rect">
            <a:avLst/>
          </a:prstGeom>
        </p:spPr>
      </p:pic>
    </p:spTree>
    <p:extLst>
      <p:ext uri="{BB962C8B-B14F-4D97-AF65-F5344CB8AC3E}">
        <p14:creationId xmlns:p14="http://schemas.microsoft.com/office/powerpoint/2010/main" val="386097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204232" y="6483595"/>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19</a:t>
            </a:fld>
            <a:endParaRPr lang="en-IN"/>
          </a:p>
        </p:txBody>
      </p:sp>
      <p:graphicFrame>
        <p:nvGraphicFramePr>
          <p:cNvPr id="5" name="Table 4"/>
          <p:cNvGraphicFramePr>
            <a:graphicFrameLocks noGrp="1"/>
          </p:cNvGraphicFramePr>
          <p:nvPr>
            <p:extLst>
              <p:ext uri="{D42A27DB-BD31-4B8C-83A1-F6EECF244321}">
                <p14:modId xmlns:p14="http://schemas.microsoft.com/office/powerpoint/2010/main" val="1919718512"/>
              </p:ext>
            </p:extLst>
          </p:nvPr>
        </p:nvGraphicFramePr>
        <p:xfrm>
          <a:off x="307760" y="1833910"/>
          <a:ext cx="7923044" cy="3532886"/>
        </p:xfrm>
        <a:graphic>
          <a:graphicData uri="http://schemas.openxmlformats.org/drawingml/2006/table">
            <a:tbl>
              <a:tblPr/>
              <a:tblGrid>
                <a:gridCol w="450281">
                  <a:extLst>
                    <a:ext uri="{9D8B030D-6E8A-4147-A177-3AD203B41FA5}">
                      <a16:colId xmlns:a16="http://schemas.microsoft.com/office/drawing/2014/main" val="3065641503"/>
                    </a:ext>
                  </a:extLst>
                </a:gridCol>
                <a:gridCol w="1456230">
                  <a:extLst>
                    <a:ext uri="{9D8B030D-6E8A-4147-A177-3AD203B41FA5}">
                      <a16:colId xmlns:a16="http://schemas.microsoft.com/office/drawing/2014/main" val="998065320"/>
                    </a:ext>
                  </a:extLst>
                </a:gridCol>
                <a:gridCol w="1489763">
                  <a:extLst>
                    <a:ext uri="{9D8B030D-6E8A-4147-A177-3AD203B41FA5}">
                      <a16:colId xmlns:a16="http://schemas.microsoft.com/office/drawing/2014/main" val="3435775265"/>
                    </a:ext>
                  </a:extLst>
                </a:gridCol>
                <a:gridCol w="1651673">
                  <a:extLst>
                    <a:ext uri="{9D8B030D-6E8A-4147-A177-3AD203B41FA5}">
                      <a16:colId xmlns:a16="http://schemas.microsoft.com/office/drawing/2014/main" val="2029340798"/>
                    </a:ext>
                  </a:extLst>
                </a:gridCol>
                <a:gridCol w="1518504">
                  <a:extLst>
                    <a:ext uri="{9D8B030D-6E8A-4147-A177-3AD203B41FA5}">
                      <a16:colId xmlns:a16="http://schemas.microsoft.com/office/drawing/2014/main" val="355118756"/>
                    </a:ext>
                  </a:extLst>
                </a:gridCol>
                <a:gridCol w="1356593">
                  <a:extLst>
                    <a:ext uri="{9D8B030D-6E8A-4147-A177-3AD203B41FA5}">
                      <a16:colId xmlns:a16="http://schemas.microsoft.com/office/drawing/2014/main" val="1456049548"/>
                    </a:ext>
                  </a:extLst>
                </a:gridCol>
              </a:tblGrid>
              <a:tr h="809154">
                <a:tc>
                  <a:txBody>
                    <a:bodyPr/>
                    <a:lstStyle/>
                    <a:p>
                      <a:pPr marL="0" marR="0" algn="ctr">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Sl no</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IS Sieve(mm,µ)</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Weight </a:t>
                      </a:r>
                      <a:endParaRPr lang="en-US" sz="1800" dirty="0">
                        <a:latin typeface="Times New Roman" panose="02020603050405020304" pitchFamily="18" charset="0"/>
                        <a:ea typeface="Calibri"/>
                        <a:cs typeface="Times New Roman" panose="02020603050405020304" pitchFamily="18" charset="0"/>
                      </a:endParaRPr>
                    </a:p>
                    <a:p>
                      <a:pPr marL="0" marR="0" algn="ctr">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Retained(gm) </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Cumulative </a:t>
                      </a:r>
                      <a:endParaRPr lang="en-US" sz="1800">
                        <a:latin typeface="Times New Roman" panose="02020603050405020304" pitchFamily="18" charset="0"/>
                        <a:ea typeface="Calibri"/>
                        <a:cs typeface="Times New Roman" panose="02020603050405020304" pitchFamily="18" charset="0"/>
                      </a:endParaRPr>
                    </a:p>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Weight</a:t>
                      </a:r>
                      <a:endParaRPr lang="en-US" sz="1800">
                        <a:latin typeface="Times New Roman" panose="02020603050405020304" pitchFamily="18" charset="0"/>
                        <a:ea typeface="Calibri"/>
                        <a:cs typeface="Times New Roman" panose="02020603050405020304" pitchFamily="18" charset="0"/>
                      </a:endParaRPr>
                    </a:p>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Retained(gm)</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Cumulative</a:t>
                      </a:r>
                      <a:endParaRPr lang="en-US" sz="1800">
                        <a:latin typeface="Times New Roman" panose="02020603050405020304" pitchFamily="18" charset="0"/>
                        <a:ea typeface="Calibri"/>
                        <a:cs typeface="Times New Roman" panose="02020603050405020304" pitchFamily="18" charset="0"/>
                      </a:endParaRPr>
                    </a:p>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Retained(%)</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Cumulative</a:t>
                      </a:r>
                      <a:endParaRPr lang="en-US" sz="1800" dirty="0">
                        <a:latin typeface="Times New Roman" panose="02020603050405020304" pitchFamily="18" charset="0"/>
                        <a:ea typeface="Calibri"/>
                        <a:cs typeface="Times New Roman" panose="02020603050405020304" pitchFamily="18" charset="0"/>
                      </a:endParaRPr>
                    </a:p>
                    <a:p>
                      <a:pPr marL="0" marR="0" algn="ctr">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Passing(%)</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6275881"/>
                  </a:ext>
                </a:extLst>
              </a:tr>
              <a:tr h="275541">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1</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80</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1664579"/>
                  </a:ext>
                </a:extLst>
              </a:tr>
              <a:tr h="275541">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2</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40</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3921884"/>
                  </a:ext>
                </a:extLst>
              </a:tr>
              <a:tr h="275541">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3</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20</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3.03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4749398"/>
                  </a:ext>
                </a:extLst>
              </a:tr>
              <a:tr h="275541">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4</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16</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33.33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64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0952419"/>
                  </a:ext>
                </a:extLst>
              </a:tr>
              <a:tr h="275541">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5</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12.5</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1286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42.86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78.86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21.14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595827"/>
                  </a:ext>
                </a:extLst>
              </a:tr>
              <a:tr h="275541">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6</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10</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441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14.7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93.56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6.44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2527855"/>
                  </a:ext>
                </a:extLst>
              </a:tr>
              <a:tr h="275541">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7</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6.3</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96.96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3.04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3730322"/>
                  </a:ext>
                </a:extLst>
              </a:tr>
              <a:tr h="275541">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8</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4.75</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60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98.96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1943518"/>
                  </a:ext>
                </a:extLst>
              </a:tr>
              <a:tr h="275541">
                <a:tc>
                  <a:txBody>
                    <a:bodyPr/>
                    <a:lstStyle/>
                    <a:p>
                      <a:pPr algn="ctr"/>
                      <a:endParaRPr lang="en-IN" sz="1800" dirty="0">
                        <a:latin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b="1" dirty="0">
                          <a:latin typeface="Times New Roman" panose="02020603050405020304" pitchFamily="18" charset="0"/>
                          <a:cs typeface="Times New Roman" panose="02020603050405020304" pitchFamily="18" charset="0"/>
                        </a:rPr>
                        <a:t>Pan</a:t>
                      </a:r>
                      <a:endParaRPr lang="en-IN" sz="1800" b="1" dirty="0">
                        <a:latin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99.56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0.44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0440219"/>
                  </a:ext>
                </a:extLst>
              </a:tr>
            </a:tbl>
          </a:graphicData>
        </a:graphic>
      </p:graphicFrame>
      <p:sp>
        <p:nvSpPr>
          <p:cNvPr id="6" name="Rectangle 5"/>
          <p:cNvSpPr/>
          <p:nvPr/>
        </p:nvSpPr>
        <p:spPr>
          <a:xfrm>
            <a:off x="2126890" y="0"/>
            <a:ext cx="7951985" cy="707886"/>
          </a:xfrm>
          <a:prstGeom prst="rect">
            <a:avLst/>
          </a:prstGeom>
        </p:spPr>
        <p:txBody>
          <a:bodyPr wrap="none">
            <a:spAutoFit/>
          </a:bodyPr>
          <a:lstStyle/>
          <a:p>
            <a:r>
              <a:rPr lang="en-US" sz="4000" b="1" i="1" u="sng" dirty="0">
                <a:latin typeface="Times New Roman" panose="02020603050405020304" pitchFamily="18" charset="0"/>
                <a:cs typeface="Times New Roman" panose="02020603050405020304" pitchFamily="18" charset="0"/>
              </a:rPr>
              <a:t>TESTS ON COARSE AGGREGATE</a:t>
            </a:r>
            <a:endParaRPr lang="en-IN" sz="4000" dirty="0"/>
          </a:p>
        </p:txBody>
      </p:sp>
      <p:sp>
        <p:nvSpPr>
          <p:cNvPr id="7" name="Rectangle 6"/>
          <p:cNvSpPr/>
          <p:nvPr/>
        </p:nvSpPr>
        <p:spPr>
          <a:xfrm>
            <a:off x="584631" y="818247"/>
            <a:ext cx="10503763" cy="1015663"/>
          </a:xfrm>
          <a:prstGeom prst="rect">
            <a:avLst/>
          </a:prstGeom>
        </p:spPr>
        <p:txBody>
          <a:bodyPr wrap="square">
            <a:spAutoFit/>
          </a:bodyPr>
          <a:lstStyle/>
          <a:p>
            <a:pPr marL="342900" lvl="0" indent="-342900" fontAlgn="base">
              <a:lnSpc>
                <a:spcPct val="150000"/>
              </a:lnSpc>
              <a:spcBef>
                <a:spcPct val="0"/>
              </a:spcBef>
              <a:spcAft>
                <a:spcPct val="0"/>
              </a:spcAft>
              <a:buFont typeface="Wingdings" panose="05000000000000000000" pitchFamily="2" charset="2"/>
              <a:buChar char="q"/>
            </a:pPr>
            <a:r>
              <a:rPr lang="en-US" sz="2000" b="1" dirty="0">
                <a:latin typeface="Times New Roman" pitchFamily="18" charset="0"/>
                <a:ea typeface="Calibri" pitchFamily="34" charset="0"/>
                <a:cs typeface="Times New Roman" pitchFamily="18" charset="0"/>
              </a:rPr>
              <a:t>Fineness modulus of coarse aggregate.</a:t>
            </a:r>
          </a:p>
          <a:p>
            <a:pPr lvl="0" fontAlgn="base">
              <a:lnSpc>
                <a:spcPct val="150000"/>
              </a:lnSpc>
              <a:spcBef>
                <a:spcPct val="0"/>
              </a:spcBef>
              <a:spcAft>
                <a:spcPct val="0"/>
              </a:spcAft>
            </a:pPr>
            <a:r>
              <a:rPr lang="en-US" sz="2000" b="1" dirty="0">
                <a:latin typeface="Times New Roman" pitchFamily="18" charset="0"/>
                <a:ea typeface="Calibri" pitchFamily="34" charset="0"/>
                <a:cs typeface="Times New Roman" pitchFamily="18" charset="0"/>
              </a:rPr>
              <a:t>     </a:t>
            </a:r>
            <a:r>
              <a:rPr lang="en-US" sz="2000" dirty="0">
                <a:latin typeface="Times New Roman" pitchFamily="18" charset="0"/>
                <a:ea typeface="Calibri" pitchFamily="34" charset="0"/>
                <a:cs typeface="Times New Roman" pitchFamily="18" charset="0"/>
              </a:rPr>
              <a:t>Weight of aggregate = 3 kg.</a:t>
            </a:r>
            <a:endParaRPr lang="en-US" sz="2000" dirty="0">
              <a:latin typeface="Arial" pitchFamily="34" charset="0"/>
              <a:cs typeface="Arial"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9693" y="818248"/>
            <a:ext cx="2600318" cy="253162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9188" y="3596714"/>
            <a:ext cx="2600823" cy="2487355"/>
          </a:xfrm>
          <a:prstGeom prst="rect">
            <a:avLst/>
          </a:prstGeom>
        </p:spPr>
      </p:pic>
      <p:sp>
        <p:nvSpPr>
          <p:cNvPr id="10" name="Rectangle 9"/>
          <p:cNvSpPr/>
          <p:nvPr/>
        </p:nvSpPr>
        <p:spPr>
          <a:xfrm>
            <a:off x="688483" y="5755988"/>
            <a:ext cx="4422044" cy="507831"/>
          </a:xfrm>
          <a:prstGeom prst="rect">
            <a:avLst/>
          </a:prstGeom>
        </p:spPr>
        <p:txBody>
          <a:bodyPr wrap="none">
            <a:spAutoFit/>
          </a:bodyPr>
          <a:lstStyle/>
          <a:p>
            <a:pPr lvl="0" fontAlgn="base">
              <a:lnSpc>
                <a:spcPct val="150000"/>
              </a:lnSpc>
              <a:spcBef>
                <a:spcPct val="0"/>
              </a:spcBef>
              <a:spcAft>
                <a:spcPct val="0"/>
              </a:spcAft>
            </a:pPr>
            <a:r>
              <a:rPr lang="en-US" b="1" dirty="0">
                <a:latin typeface="Times New Roman" pitchFamily="18" charset="0"/>
                <a:ea typeface="Calibri" pitchFamily="34" charset="0"/>
                <a:cs typeface="Times New Roman" pitchFamily="18" charset="0"/>
              </a:rPr>
              <a:t>Fineness modulus of coarse aggregate= 7.1 </a:t>
            </a:r>
            <a:endParaRPr lang="en-US" dirty="0">
              <a:latin typeface="Arial" pitchFamily="34" charset="0"/>
              <a:cs typeface="Arial" pitchFamily="34" charset="0"/>
            </a:endParaRPr>
          </a:p>
        </p:txBody>
      </p:sp>
      <p:sp>
        <p:nvSpPr>
          <p:cNvPr id="11" name="TextBox 10">
            <a:extLst>
              <a:ext uri="{FF2B5EF4-FFF2-40B4-BE49-F238E27FC236}">
                <a16:creationId xmlns:a16="http://schemas.microsoft.com/office/drawing/2014/main" id="{BEA24D82-F5E3-459E-9BD7-EFF229687C3B}"/>
              </a:ext>
            </a:extLst>
          </p:cNvPr>
          <p:cNvSpPr txBox="1"/>
          <p:nvPr/>
        </p:nvSpPr>
        <p:spPr>
          <a:xfrm>
            <a:off x="5752155" y="5919462"/>
            <a:ext cx="2542841" cy="646331"/>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RANGE   5.5 – 8</a:t>
            </a:r>
          </a:p>
          <a:p>
            <a:endParaRPr lang="en-US" dirty="0"/>
          </a:p>
        </p:txBody>
      </p:sp>
    </p:spTree>
    <p:extLst>
      <p:ext uri="{BB962C8B-B14F-4D97-AF65-F5344CB8AC3E}">
        <p14:creationId xmlns:p14="http://schemas.microsoft.com/office/powerpoint/2010/main" val="1995388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8739-F888-46BE-8C73-D4721B09BBF6}"/>
              </a:ext>
            </a:extLst>
          </p:cNvPr>
          <p:cNvSpPr>
            <a:spLocks noGrp="1"/>
          </p:cNvSpPr>
          <p:nvPr>
            <p:ph type="title"/>
          </p:nvPr>
        </p:nvSpPr>
        <p:spPr>
          <a:xfrm>
            <a:off x="-25831" y="12059"/>
            <a:ext cx="12192000" cy="1245549"/>
          </a:xfrm>
        </p:spPr>
        <p:txBody>
          <a:bodyPr/>
          <a:lstStyle/>
          <a:p>
            <a:r>
              <a:rPr lang="en-US" sz="4000" b="1" i="1" u="sng" dirty="0">
                <a:solidFill>
                  <a:schemeClr val="tx1"/>
                </a:solidFill>
                <a:effectLst/>
                <a:latin typeface="Times New Roman" panose="02020603050405020304" pitchFamily="18" charset="0"/>
                <a:cs typeface="Times New Roman" panose="02020603050405020304" pitchFamily="18" charset="0"/>
              </a:rPr>
              <a:t>CONTENTS</a:t>
            </a:r>
            <a:endParaRPr lang="en-IN" sz="4000" b="1" i="1" u="sng"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1FC88AA-58B1-4057-9506-A5F92FE9D574}"/>
              </a:ext>
            </a:extLst>
          </p:cNvPr>
          <p:cNvSpPr>
            <a:spLocks noGrp="1"/>
          </p:cNvSpPr>
          <p:nvPr>
            <p:ph idx="1"/>
          </p:nvPr>
        </p:nvSpPr>
        <p:spPr/>
        <p:txBody>
          <a:bodyPr>
            <a:noAutofit/>
          </a:bodyPr>
          <a:lstStyle/>
          <a:p>
            <a:pPr>
              <a:lnSpc>
                <a:spcPct val="150000"/>
              </a:lnSpc>
              <a:buClr>
                <a:schemeClr val="tx1"/>
              </a:buClr>
              <a:buSzPct val="90000"/>
              <a:buFont typeface="Wingdings" panose="05000000000000000000" pitchFamily="2" charset="2"/>
              <a:buChar char="§"/>
            </a:pPr>
            <a:r>
              <a:rPr lang="en-US" sz="2200" dirty="0" smtClean="0">
                <a:solidFill>
                  <a:schemeClr val="tx1"/>
                </a:solidFill>
                <a:latin typeface="Times New Roman" panose="02020603050405020304" pitchFamily="18" charset="0"/>
                <a:cs typeface="Times New Roman" panose="02020603050405020304" pitchFamily="18" charset="0"/>
              </a:rPr>
              <a:t>INTRODUCTION</a:t>
            </a:r>
            <a:endParaRPr lang="en-US" sz="2200" dirty="0">
              <a:solidFill>
                <a:schemeClr val="tx1"/>
              </a:solidFill>
              <a:latin typeface="Times New Roman" panose="02020603050405020304" pitchFamily="18" charset="0"/>
              <a:cs typeface="Times New Roman" panose="02020603050405020304" pitchFamily="18" charset="0"/>
            </a:endParaRPr>
          </a:p>
          <a:p>
            <a:pPr>
              <a:lnSpc>
                <a:spcPct val="150000"/>
              </a:lnSpc>
              <a:buClr>
                <a:schemeClr val="tx1"/>
              </a:buClr>
              <a:buSzPct val="90000"/>
              <a:buFont typeface="Wingdings" panose="05000000000000000000" pitchFamily="2" charset="2"/>
              <a:buChar char="§"/>
            </a:pPr>
            <a:r>
              <a:rPr lang="en-US" sz="2200" dirty="0">
                <a:solidFill>
                  <a:schemeClr val="tx1"/>
                </a:solidFill>
                <a:latin typeface="Times New Roman" panose="02020603050405020304" pitchFamily="18" charset="0"/>
                <a:cs typeface="Times New Roman" panose="02020603050405020304" pitchFamily="18" charset="0"/>
              </a:rPr>
              <a:t>LITERATURE</a:t>
            </a:r>
          </a:p>
          <a:p>
            <a:pPr>
              <a:lnSpc>
                <a:spcPct val="150000"/>
              </a:lnSpc>
              <a:buClr>
                <a:schemeClr val="tx1"/>
              </a:buClr>
              <a:buSzPct val="90000"/>
              <a:buFont typeface="Wingdings" panose="05000000000000000000" pitchFamily="2" charset="2"/>
              <a:buChar char="§"/>
            </a:pPr>
            <a:r>
              <a:rPr lang="en-US" sz="2200" dirty="0">
                <a:solidFill>
                  <a:schemeClr val="tx1"/>
                </a:solidFill>
                <a:latin typeface="Times New Roman" panose="02020603050405020304" pitchFamily="18" charset="0"/>
                <a:cs typeface="Times New Roman" panose="02020603050405020304" pitchFamily="18" charset="0"/>
              </a:rPr>
              <a:t>MATERIALS &amp; METHODOLOGY</a:t>
            </a:r>
          </a:p>
          <a:p>
            <a:pPr>
              <a:lnSpc>
                <a:spcPct val="150000"/>
              </a:lnSpc>
              <a:buClr>
                <a:schemeClr val="tx1"/>
              </a:buClr>
              <a:buSzPct val="90000"/>
              <a:buFont typeface="Wingdings" panose="05000000000000000000" pitchFamily="2" charset="2"/>
              <a:buChar char="§"/>
            </a:pPr>
            <a:r>
              <a:rPr lang="en-US" sz="2200" dirty="0">
                <a:solidFill>
                  <a:schemeClr val="tx1"/>
                </a:solidFill>
                <a:latin typeface="Times New Roman" panose="02020603050405020304" pitchFamily="18" charset="0"/>
                <a:cs typeface="Times New Roman" panose="02020603050405020304" pitchFamily="18" charset="0"/>
              </a:rPr>
              <a:t>TESTS</a:t>
            </a:r>
          </a:p>
          <a:p>
            <a:pPr>
              <a:lnSpc>
                <a:spcPct val="150000"/>
              </a:lnSpc>
              <a:buClr>
                <a:schemeClr val="tx1"/>
              </a:buClr>
              <a:buSzPct val="90000"/>
              <a:buFont typeface="Wingdings" panose="05000000000000000000" pitchFamily="2" charset="2"/>
              <a:buChar char="§"/>
            </a:pPr>
            <a:r>
              <a:rPr lang="en-US" sz="2200" dirty="0">
                <a:solidFill>
                  <a:schemeClr val="tx1"/>
                </a:solidFill>
                <a:latin typeface="Times New Roman" panose="02020603050405020304" pitchFamily="18" charset="0"/>
                <a:cs typeface="Times New Roman" panose="02020603050405020304" pitchFamily="18" charset="0"/>
              </a:rPr>
              <a:t>RESULTS &amp; CONCULUSION</a:t>
            </a:r>
          </a:p>
          <a:p>
            <a:pPr>
              <a:lnSpc>
                <a:spcPct val="150000"/>
              </a:lnSpc>
              <a:buClr>
                <a:schemeClr val="tx1"/>
              </a:buClr>
              <a:buSzPct val="90000"/>
              <a:buFont typeface="Wingdings" panose="05000000000000000000" pitchFamily="2" charset="2"/>
              <a:buChar char="§"/>
            </a:pPr>
            <a:r>
              <a:rPr lang="en-US" sz="2200" dirty="0" smtClean="0">
                <a:solidFill>
                  <a:schemeClr val="tx1"/>
                </a:solidFill>
                <a:latin typeface="Times New Roman" panose="02020603050405020304" pitchFamily="18" charset="0"/>
                <a:cs typeface="Times New Roman" panose="02020603050405020304" pitchFamily="18" charset="0"/>
              </a:rPr>
              <a:t>REFERENCES</a:t>
            </a: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FE669F0D-DE99-4BDB-801E-3B3D94DFB0CA}"/>
              </a:ext>
            </a:extLst>
          </p:cNvPr>
          <p:cNvSpPr>
            <a:spLocks noGrp="1"/>
          </p:cNvSpPr>
          <p:nvPr>
            <p:ph type="ftr" sz="quarter" idx="11"/>
          </p:nvPr>
        </p:nvSpPr>
        <p:spPr>
          <a:xfrm>
            <a:off x="0" y="6611642"/>
            <a:ext cx="12140338" cy="246358"/>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E8E027D-6940-4223-B709-E0CDFFF0966C}"/>
              </a:ext>
            </a:extLst>
          </p:cNvPr>
          <p:cNvSpPr>
            <a:spLocks noGrp="1"/>
          </p:cNvSpPr>
          <p:nvPr>
            <p:ph type="sldNum" sz="quarter" idx="12"/>
          </p:nvPr>
        </p:nvSpPr>
        <p:spPr>
          <a:xfrm>
            <a:off x="11321144" y="6296298"/>
            <a:ext cx="819194" cy="563010"/>
          </a:xfrm>
        </p:spPr>
        <p:txBody>
          <a:bodyPr/>
          <a:lstStyle/>
          <a:p>
            <a:pPr algn="ctr"/>
            <a:fld id="{24027DF9-9D11-4A12-9A91-D7D69AC2A0A6}" type="slidenum">
              <a:rPr lang="en-IN" b="1" smtClean="0">
                <a:solidFill>
                  <a:schemeClr val="tx1"/>
                </a:solidFill>
                <a:latin typeface="Times New Roman" panose="02020603050405020304" pitchFamily="18" charset="0"/>
                <a:cs typeface="Times New Roman" panose="02020603050405020304" pitchFamily="18" charset="0"/>
              </a:rPr>
              <a:pPr algn="ctr"/>
              <a:t>2</a:t>
            </a:fld>
            <a:endParaRPr lang="en-IN"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5715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CF5EAE2-749D-C3AC-2161-56B496D213D0}"/>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36DCAE17-62E5-2686-9931-4066B929C257}"/>
              </a:ext>
            </a:extLst>
          </p:cNvPr>
          <p:cNvSpPr>
            <a:spLocks noGrp="1"/>
          </p:cNvSpPr>
          <p:nvPr>
            <p:ph type="sldNum" sz="quarter" idx="12"/>
          </p:nvPr>
        </p:nvSpPr>
        <p:spPr/>
        <p:txBody>
          <a:bodyPr/>
          <a:lstStyle/>
          <a:p>
            <a:fld id="{24027DF9-9D11-4A12-9A91-D7D69AC2A0A6}" type="slidenum">
              <a:rPr lang="en-IN" smtClean="0"/>
              <a:pPr/>
              <a:t>20</a:t>
            </a:fld>
            <a:endParaRPr lang="en-IN"/>
          </a:p>
        </p:txBody>
      </p:sp>
      <p:graphicFrame>
        <p:nvGraphicFramePr>
          <p:cNvPr id="5" name="Chart 4">
            <a:extLst>
              <a:ext uri="{FF2B5EF4-FFF2-40B4-BE49-F238E27FC236}">
                <a16:creationId xmlns:a16="http://schemas.microsoft.com/office/drawing/2014/main" id="{A8E815D2-5DCF-0373-257A-FA089C1EFA9E}"/>
              </a:ext>
            </a:extLst>
          </p:cNvPr>
          <p:cNvGraphicFramePr/>
          <p:nvPr>
            <p:extLst>
              <p:ext uri="{D42A27DB-BD31-4B8C-83A1-F6EECF244321}">
                <p14:modId xmlns:p14="http://schemas.microsoft.com/office/powerpoint/2010/main" val="3641387135"/>
              </p:ext>
            </p:extLst>
          </p:nvPr>
        </p:nvGraphicFramePr>
        <p:xfrm>
          <a:off x="1666240" y="136524"/>
          <a:ext cx="8544559" cy="481774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BF9A706F-D2EB-80DE-A486-DA4254B577E5}"/>
              </a:ext>
            </a:extLst>
          </p:cNvPr>
          <p:cNvSpPr txBox="1"/>
          <p:nvPr/>
        </p:nvSpPr>
        <p:spPr>
          <a:xfrm>
            <a:off x="1231901" y="4871814"/>
            <a:ext cx="10391139" cy="458074"/>
          </a:xfrm>
          <a:prstGeom prst="rect">
            <a:avLst/>
          </a:prstGeom>
          <a:noFill/>
        </p:spPr>
        <p:txBody>
          <a:bodyPr wrap="square">
            <a:spAutoFit/>
          </a:bodyPr>
          <a:lstStyle/>
          <a:p>
            <a:pPr marL="71755" marR="71755" algn="just">
              <a:lnSpc>
                <a:spcPct val="150000"/>
              </a:lnSpc>
              <a:spcAft>
                <a:spcPts val="0"/>
              </a:spcAft>
            </a:pPr>
            <a:r>
              <a:rPr lang="en-US" sz="1800" b="1" dirty="0">
                <a:effectLst/>
                <a:latin typeface="Times New Roman" panose="02020603050405020304" pitchFamily="18" charset="0"/>
                <a:ea typeface="Times New Roman" panose="02020603050405020304" pitchFamily="18" charset="0"/>
              </a:rPr>
              <a:t>FROM ABOVE IT IS CONCLUDED THAT THE COARSE AGGREGATE BELONGS TO ZONE – 2</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63106677"/>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687163" y="6492875"/>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21</a:t>
            </a:fld>
            <a:endParaRPr lang="en-IN"/>
          </a:p>
        </p:txBody>
      </p:sp>
      <p:sp>
        <p:nvSpPr>
          <p:cNvPr id="6" name="Rectangle 5"/>
          <p:cNvSpPr/>
          <p:nvPr/>
        </p:nvSpPr>
        <p:spPr>
          <a:xfrm>
            <a:off x="878887" y="116925"/>
            <a:ext cx="4881657" cy="1015663"/>
          </a:xfrm>
          <a:prstGeom prst="rect">
            <a:avLst/>
          </a:prstGeom>
        </p:spPr>
        <p:txBody>
          <a:bodyPr wrap="none">
            <a:spAutoFit/>
          </a:bodyPr>
          <a:lstStyle/>
          <a:p>
            <a:pPr lvl="0" eaLnBrk="0" fontAlgn="base" hangingPunct="0">
              <a:spcBef>
                <a:spcPct val="0"/>
              </a:spcBef>
              <a:spcAft>
                <a:spcPct val="0"/>
              </a:spcAft>
              <a:buFont typeface="Wingdings" pitchFamily="2" charset="2"/>
              <a:buChar char="q"/>
            </a:pPr>
            <a:r>
              <a:rPr lang="en-US" b="1" dirty="0">
                <a:latin typeface="Times New Roman" pitchFamily="18" charset="0"/>
                <a:ea typeface="Calibri" pitchFamily="34" charset="0"/>
                <a:cs typeface="Times New Roman" pitchFamily="18" charset="0"/>
              </a:rPr>
              <a:t> </a:t>
            </a:r>
            <a:r>
              <a:rPr lang="en-US" sz="2000" b="1" dirty="0">
                <a:latin typeface="Times New Roman" pitchFamily="18" charset="0"/>
                <a:ea typeface="Calibri" pitchFamily="34" charset="0"/>
                <a:cs typeface="Times New Roman" pitchFamily="18" charset="0"/>
              </a:rPr>
              <a:t>Specific gravity test on coarse aggregate.</a:t>
            </a:r>
          </a:p>
          <a:p>
            <a:pPr lvl="0" eaLnBrk="0" fontAlgn="base" hangingPunct="0">
              <a:spcBef>
                <a:spcPct val="0"/>
              </a:spcBef>
              <a:spcAft>
                <a:spcPct val="0"/>
              </a:spcAft>
              <a:buFont typeface="Wingdings" pitchFamily="2" charset="2"/>
              <a:buChar char="q"/>
            </a:pPr>
            <a:endParaRPr lang="en-US" sz="2000" b="1" dirty="0">
              <a:latin typeface="Times New Roman" pitchFamily="18" charset="0"/>
              <a:cs typeface="Times New Roman" pitchFamily="18" charset="0"/>
            </a:endParaRPr>
          </a:p>
          <a:p>
            <a:pPr lvl="0" eaLnBrk="0" fontAlgn="base" hangingPunct="0">
              <a:spcBef>
                <a:spcPct val="0"/>
              </a:spcBef>
              <a:spcAft>
                <a:spcPct val="0"/>
              </a:spcAft>
            </a:pPr>
            <a:r>
              <a:rPr lang="en-US" sz="2000" b="1" dirty="0">
                <a:latin typeface="Arial" pitchFamily="34" charset="0"/>
                <a:cs typeface="Arial" pitchFamily="34" charset="0"/>
              </a:rPr>
              <a:t>    </a:t>
            </a:r>
            <a:r>
              <a:rPr lang="en-US" dirty="0">
                <a:latin typeface="Times New Roman" panose="02020603050405020304" pitchFamily="18" charset="0"/>
                <a:cs typeface="Times New Roman" pitchFamily="18" charset="0"/>
              </a:rPr>
              <a:t>Weight of aggregate taken = 2 KG </a:t>
            </a:r>
          </a:p>
        </p:txBody>
      </p:sp>
      <p:graphicFrame>
        <p:nvGraphicFramePr>
          <p:cNvPr id="7" name="Table 6"/>
          <p:cNvGraphicFramePr>
            <a:graphicFrameLocks noGrp="1"/>
          </p:cNvGraphicFramePr>
          <p:nvPr>
            <p:extLst>
              <p:ext uri="{D42A27DB-BD31-4B8C-83A1-F6EECF244321}">
                <p14:modId xmlns:p14="http://schemas.microsoft.com/office/powerpoint/2010/main" val="1595968791"/>
              </p:ext>
            </p:extLst>
          </p:nvPr>
        </p:nvGraphicFramePr>
        <p:xfrm>
          <a:off x="949960" y="2152226"/>
          <a:ext cx="10116008" cy="2865120"/>
        </p:xfrm>
        <a:graphic>
          <a:graphicData uri="http://schemas.openxmlformats.org/drawingml/2006/table">
            <a:tbl>
              <a:tblPr firstRow="1" bandRow="1">
                <a:tableStyleId>{073A0DAA-6AF3-43AB-8588-CEC1D06C72B9}</a:tableStyleId>
              </a:tblPr>
              <a:tblGrid>
                <a:gridCol w="737019">
                  <a:extLst>
                    <a:ext uri="{9D8B030D-6E8A-4147-A177-3AD203B41FA5}">
                      <a16:colId xmlns:a16="http://schemas.microsoft.com/office/drawing/2014/main" val="20000"/>
                    </a:ext>
                  </a:extLst>
                </a:gridCol>
                <a:gridCol w="7335965">
                  <a:extLst>
                    <a:ext uri="{9D8B030D-6E8A-4147-A177-3AD203B41FA5}">
                      <a16:colId xmlns:a16="http://schemas.microsoft.com/office/drawing/2014/main" val="20001"/>
                    </a:ext>
                  </a:extLst>
                </a:gridCol>
                <a:gridCol w="2043024">
                  <a:extLst>
                    <a:ext uri="{9D8B030D-6E8A-4147-A177-3AD203B41FA5}">
                      <a16:colId xmlns:a16="http://schemas.microsoft.com/office/drawing/2014/main" val="20002"/>
                    </a:ext>
                  </a:extLst>
                </a:gridCol>
              </a:tblGrid>
              <a:tr h="370840">
                <a:tc>
                  <a:txBody>
                    <a:bodyPr/>
                    <a:lstStyle/>
                    <a:p>
                      <a:r>
                        <a:rPr lang="en-US" dirty="0">
                          <a:solidFill>
                            <a:schemeClr val="tx1"/>
                          </a:solidFill>
                          <a:latin typeface="Times New Roman" panose="02020603050405020304" pitchFamily="18" charset="0"/>
                          <a:cs typeface="Times New Roman" panose="02020603050405020304" pitchFamily="18" charset="0"/>
                        </a:rPr>
                        <a:t>SL</a:t>
                      </a:r>
                      <a:r>
                        <a:rPr lang="en-US" baseline="0" dirty="0">
                          <a:solidFill>
                            <a:schemeClr val="tx1"/>
                          </a:solidFill>
                          <a:latin typeface="Times New Roman" panose="02020603050405020304" pitchFamily="18" charset="0"/>
                          <a:cs typeface="Times New Roman" panose="02020603050405020304" pitchFamily="18" charset="0"/>
                        </a:rPr>
                        <a:t> NO</a:t>
                      </a:r>
                      <a:endParaRPr lang="th-TH" dirty="0">
                        <a:solidFill>
                          <a:schemeClr val="tx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 DETAILS OF SAMPLE </a:t>
                      </a:r>
                      <a:endParaRPr lang="th-TH" dirty="0">
                        <a:solidFill>
                          <a:schemeClr val="tx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OBSERVATION</a:t>
                      </a:r>
                      <a:endParaRPr lang="th-TH" dirty="0">
                        <a:solidFill>
                          <a:schemeClr val="tx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r>
                        <a:rPr lang="en-US" dirty="0">
                          <a:latin typeface="Times New Roman" panose="02020603050405020304" pitchFamily="18" charset="0"/>
                          <a:cs typeface="Times New Roman" panose="02020603050405020304" pitchFamily="18" charset="0"/>
                        </a:rPr>
                        <a:t>1</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Weight of saturated dry aggregate (w1)</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2000</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dirty="0">
                          <a:latin typeface="Times New Roman" panose="02020603050405020304" pitchFamily="18" charset="0"/>
                          <a:cs typeface="Times New Roman" panose="02020603050405020304" pitchFamily="18" charset="0"/>
                        </a:rPr>
                        <a:t>2</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Weight</a:t>
                      </a:r>
                      <a:r>
                        <a:rPr lang="en-US" baseline="0" dirty="0">
                          <a:latin typeface="Times New Roman" panose="02020603050405020304" pitchFamily="18" charset="0"/>
                          <a:cs typeface="Times New Roman" panose="02020603050405020304" pitchFamily="18" charset="0"/>
                        </a:rPr>
                        <a:t> of aggregate suspended in water with basket (w2) </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1324</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r>
                        <a:rPr lang="en-US" dirty="0">
                          <a:latin typeface="Times New Roman" panose="02020603050405020304" pitchFamily="18" charset="0"/>
                          <a:cs typeface="Times New Roman" panose="02020603050405020304" pitchFamily="18" charset="0"/>
                        </a:rPr>
                        <a:t>3</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Weight of basket suspended in water (w3)</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7</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r>
                        <a:rPr lang="en-US" dirty="0">
                          <a:latin typeface="Times New Roman" panose="02020603050405020304" pitchFamily="18" charset="0"/>
                          <a:cs typeface="Times New Roman" panose="02020603050405020304" pitchFamily="18" charset="0"/>
                        </a:rPr>
                        <a:t>4</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Weight</a:t>
                      </a:r>
                      <a:r>
                        <a:rPr lang="en-US" baseline="0" dirty="0">
                          <a:latin typeface="Times New Roman" panose="02020603050405020304" pitchFamily="18" charset="0"/>
                          <a:cs typeface="Times New Roman" panose="02020603050405020304" pitchFamily="18" charset="0"/>
                        </a:rPr>
                        <a:t> of saturated aggregate in water (w2 – w3)= w</a:t>
                      </a:r>
                      <a:r>
                        <a:rPr lang="en-US" baseline="-25000" dirty="0">
                          <a:latin typeface="Times New Roman" panose="02020603050405020304" pitchFamily="18" charset="0"/>
                          <a:cs typeface="Times New Roman" panose="02020603050405020304" pitchFamily="18" charset="0"/>
                        </a:rPr>
                        <a:t>s</a:t>
                      </a:r>
                      <a:endParaRPr lang="th-TH" baseline="-25000"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1324-7=1317</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r>
                        <a:rPr lang="en-US" dirty="0">
                          <a:latin typeface="Times New Roman" panose="02020603050405020304" pitchFamily="18" charset="0"/>
                          <a:cs typeface="Times New Roman" panose="02020603050405020304" pitchFamily="18" charset="0"/>
                        </a:rPr>
                        <a:t>5</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Weight oven dry aggregate =(w4)/(w1</a:t>
                      </a:r>
                      <a:r>
                        <a:rPr lang="en-US" baseline="0" dirty="0">
                          <a:latin typeface="Times New Roman" panose="02020603050405020304" pitchFamily="18" charset="0"/>
                          <a:cs typeface="Times New Roman" panose="02020603050405020304" pitchFamily="18" charset="0"/>
                        </a:rPr>
                        <a:t> - ws</a:t>
                      </a:r>
                      <a:r>
                        <a:rPr lang="en-US" dirty="0">
                          <a:latin typeface="Times New Roman" panose="02020603050405020304" pitchFamily="18" charset="0"/>
                          <a:cs typeface="Times New Roman" panose="02020603050405020304" pitchFamily="18" charset="0"/>
                        </a:rPr>
                        <a:t>)</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1995</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a:txBody>
                    <a:bodyPr/>
                    <a:lstStyle/>
                    <a:p>
                      <a:r>
                        <a:rPr lang="en-US" dirty="0">
                          <a:latin typeface="Times New Roman" panose="02020603050405020304" pitchFamily="18" charset="0"/>
                          <a:cs typeface="Times New Roman" panose="02020603050405020304" pitchFamily="18" charset="0"/>
                        </a:rPr>
                        <a:t>6</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Specific gravity= (w4)/(w1-w</a:t>
                      </a:r>
                      <a:r>
                        <a:rPr lang="en-US" baseline="-25000"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2.88</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76357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
            <a:ext cx="10972800" cy="712177"/>
          </a:xfrm>
        </p:spPr>
        <p:txBody>
          <a:bodyPr/>
          <a:lstStyle/>
          <a:p>
            <a:r>
              <a:rPr lang="en-US" sz="4000" b="1" i="1" u="sng" dirty="0">
                <a:solidFill>
                  <a:schemeClr val="tx1"/>
                </a:solidFill>
                <a:effectLst/>
                <a:latin typeface="Times New Roman" panose="02020603050405020304" pitchFamily="18" charset="0"/>
                <a:cs typeface="Times New Roman" panose="02020603050405020304" pitchFamily="18" charset="0"/>
              </a:rPr>
              <a:t>TESTS ON BRICK POWDER</a:t>
            </a:r>
            <a:endParaRPr lang="en-IN" sz="4000" dirty="0"/>
          </a:p>
        </p:txBody>
      </p:sp>
      <p:sp>
        <p:nvSpPr>
          <p:cNvPr id="3" name="Content Placeholder 2"/>
          <p:cNvSpPr>
            <a:spLocks noGrp="1"/>
          </p:cNvSpPr>
          <p:nvPr>
            <p:ph idx="1"/>
          </p:nvPr>
        </p:nvSpPr>
        <p:spPr>
          <a:xfrm>
            <a:off x="0" y="573279"/>
            <a:ext cx="12192000" cy="5921186"/>
          </a:xfrm>
        </p:spPr>
        <p:txBody>
          <a:bodyPr/>
          <a:lstStyle/>
          <a:p>
            <a:pPr lvl="0" fontAlgn="base">
              <a:spcBef>
                <a:spcPct val="0"/>
              </a:spcBef>
              <a:spcAft>
                <a:spcPct val="0"/>
              </a:spcAft>
              <a:buFont typeface="Wingdings" panose="05000000000000000000" pitchFamily="2" charset="2"/>
              <a:buChar char="q"/>
            </a:pPr>
            <a:r>
              <a:rPr lang="en-US" sz="2000" b="1" dirty="0">
                <a:solidFill>
                  <a:schemeClr val="tx1"/>
                </a:solidFill>
                <a:latin typeface="Times New Roman" panose="02020603050405020304" pitchFamily="18" charset="0"/>
                <a:ea typeface="Calibri" pitchFamily="34" charset="0"/>
                <a:cs typeface="Times New Roman" pitchFamily="18" charset="0"/>
              </a:rPr>
              <a:t>Fineness modulus of brick powder.</a:t>
            </a:r>
            <a:endParaRPr lang="en-US" sz="2000" dirty="0">
              <a:solidFill>
                <a:schemeClr val="tx1"/>
              </a:solidFill>
              <a:latin typeface="Times New Roman" panose="02020603050405020304" pitchFamily="18" charset="0"/>
              <a:cs typeface="Times New Roman" panose="02020603050405020304" pitchFamily="18" charset="0"/>
            </a:endParaRPr>
          </a:p>
          <a:p>
            <a:pPr marL="0" lvl="0" indent="0" eaLnBrk="0" fontAlgn="base" hangingPunct="0">
              <a:lnSpc>
                <a:spcPct val="150000"/>
              </a:lnSpc>
              <a:spcBef>
                <a:spcPct val="0"/>
              </a:spcBef>
              <a:spcAft>
                <a:spcPct val="0"/>
              </a:spcAft>
              <a:buNone/>
            </a:pPr>
            <a:r>
              <a:rPr lang="en-US" sz="2000" b="1" dirty="0">
                <a:solidFill>
                  <a:schemeClr val="tx1"/>
                </a:solidFill>
                <a:latin typeface="Times New Roman" pitchFamily="18" charset="0"/>
                <a:ea typeface="Calibri" pitchFamily="34" charset="0"/>
                <a:cs typeface="Times New Roman" pitchFamily="18" charset="0"/>
              </a:rPr>
              <a:t>     </a:t>
            </a:r>
            <a:r>
              <a:rPr lang="en-US" sz="1800" dirty="0">
                <a:solidFill>
                  <a:schemeClr val="tx1"/>
                </a:solidFill>
                <a:latin typeface="Times New Roman" panose="02020603050405020304" pitchFamily="18" charset="0"/>
                <a:ea typeface="Calibri" pitchFamily="34" charset="0"/>
                <a:cs typeface="Times New Roman" pitchFamily="18" charset="0"/>
              </a:rPr>
              <a:t>Weight of brick powder = 1 kg </a:t>
            </a:r>
            <a:endParaRPr lang="en-US" sz="18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IN" dirty="0"/>
          </a:p>
        </p:txBody>
      </p:sp>
      <p:sp>
        <p:nvSpPr>
          <p:cNvPr id="5" name="Footer Placeholder 4"/>
          <p:cNvSpPr>
            <a:spLocks noGrp="1"/>
          </p:cNvSpPr>
          <p:nvPr>
            <p:ph type="ftr" sz="quarter" idx="11"/>
          </p:nvPr>
        </p:nvSpPr>
        <p:spPr>
          <a:xfrm>
            <a:off x="4299095" y="6529633"/>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pPr/>
              <a:t>22</a:t>
            </a:fld>
            <a:endParaRPr lang="en-IN"/>
          </a:p>
        </p:txBody>
      </p:sp>
      <p:graphicFrame>
        <p:nvGraphicFramePr>
          <p:cNvPr id="7" name="Table 6"/>
          <p:cNvGraphicFramePr>
            <a:graphicFrameLocks noGrp="1"/>
          </p:cNvGraphicFramePr>
          <p:nvPr>
            <p:extLst>
              <p:ext uri="{D42A27DB-BD31-4B8C-83A1-F6EECF244321}">
                <p14:modId xmlns:p14="http://schemas.microsoft.com/office/powerpoint/2010/main" val="2530380840"/>
              </p:ext>
            </p:extLst>
          </p:nvPr>
        </p:nvGraphicFramePr>
        <p:xfrm>
          <a:off x="453006" y="1485510"/>
          <a:ext cx="7814599" cy="4420975"/>
        </p:xfrm>
        <a:graphic>
          <a:graphicData uri="http://schemas.openxmlformats.org/drawingml/2006/table">
            <a:tbl>
              <a:tblPr/>
              <a:tblGrid>
                <a:gridCol w="444118">
                  <a:extLst>
                    <a:ext uri="{9D8B030D-6E8A-4147-A177-3AD203B41FA5}">
                      <a16:colId xmlns:a16="http://schemas.microsoft.com/office/drawing/2014/main" val="584128335"/>
                    </a:ext>
                  </a:extLst>
                </a:gridCol>
                <a:gridCol w="1436298">
                  <a:extLst>
                    <a:ext uri="{9D8B030D-6E8A-4147-A177-3AD203B41FA5}">
                      <a16:colId xmlns:a16="http://schemas.microsoft.com/office/drawing/2014/main" val="308577352"/>
                    </a:ext>
                  </a:extLst>
                </a:gridCol>
                <a:gridCol w="1617547">
                  <a:extLst>
                    <a:ext uri="{9D8B030D-6E8A-4147-A177-3AD203B41FA5}">
                      <a16:colId xmlns:a16="http://schemas.microsoft.com/office/drawing/2014/main" val="1182975436"/>
                    </a:ext>
                  </a:extLst>
                </a:gridCol>
                <a:gridCol w="1480890">
                  <a:extLst>
                    <a:ext uri="{9D8B030D-6E8A-4147-A177-3AD203B41FA5}">
                      <a16:colId xmlns:a16="http://schemas.microsoft.com/office/drawing/2014/main" val="1315243146"/>
                    </a:ext>
                  </a:extLst>
                </a:gridCol>
                <a:gridCol w="1497720">
                  <a:extLst>
                    <a:ext uri="{9D8B030D-6E8A-4147-A177-3AD203B41FA5}">
                      <a16:colId xmlns:a16="http://schemas.microsoft.com/office/drawing/2014/main" val="1985093276"/>
                    </a:ext>
                  </a:extLst>
                </a:gridCol>
                <a:gridCol w="1338026">
                  <a:extLst>
                    <a:ext uri="{9D8B030D-6E8A-4147-A177-3AD203B41FA5}">
                      <a16:colId xmlns:a16="http://schemas.microsoft.com/office/drawing/2014/main" val="2118198472"/>
                    </a:ext>
                  </a:extLst>
                </a:gridCol>
              </a:tblGrid>
              <a:tr h="1360300">
                <a:tc>
                  <a:txBody>
                    <a:bodyPr/>
                    <a:lstStyle/>
                    <a:p>
                      <a:pPr marL="0" marR="0" algn="just">
                        <a:lnSpc>
                          <a:spcPct val="115000"/>
                        </a:lnSpc>
                        <a:spcBef>
                          <a:spcPts val="0"/>
                        </a:spcBef>
                        <a:spcAft>
                          <a:spcPts val="0"/>
                        </a:spcAft>
                      </a:pPr>
                      <a:r>
                        <a:rPr lang="en-US" sz="1800" b="1" dirty="0">
                          <a:latin typeface="Times New Roman"/>
                          <a:ea typeface="Calibri"/>
                          <a:cs typeface="Times New Roman"/>
                        </a:rPr>
                        <a:t>Sl no</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IS Sieve(mm,µ)</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Weight </a:t>
                      </a:r>
                      <a:endParaRPr lang="en-US" sz="1800" dirty="0">
                        <a:latin typeface="Calibri"/>
                        <a:ea typeface="Calibri"/>
                        <a:cs typeface="Times New Roman"/>
                      </a:endParaRPr>
                    </a:p>
                    <a:p>
                      <a:pPr marL="0" marR="0" algn="just">
                        <a:lnSpc>
                          <a:spcPct val="115000"/>
                        </a:lnSpc>
                        <a:spcBef>
                          <a:spcPts val="0"/>
                        </a:spcBef>
                        <a:spcAft>
                          <a:spcPts val="0"/>
                        </a:spcAft>
                      </a:pPr>
                      <a:r>
                        <a:rPr lang="en-US" sz="1800" b="1" dirty="0">
                          <a:latin typeface="Times New Roman"/>
                          <a:ea typeface="Calibri"/>
                          <a:cs typeface="Times New Roman"/>
                        </a:rPr>
                        <a:t>Retained(g m)</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Cumulative </a:t>
                      </a:r>
                      <a:endParaRPr lang="en-US" sz="1800" dirty="0">
                        <a:latin typeface="Calibri"/>
                        <a:ea typeface="Calibri"/>
                        <a:cs typeface="Times New Roman"/>
                      </a:endParaRPr>
                    </a:p>
                    <a:p>
                      <a:pPr marL="0" marR="0" algn="just">
                        <a:lnSpc>
                          <a:spcPct val="115000"/>
                        </a:lnSpc>
                        <a:spcBef>
                          <a:spcPts val="0"/>
                        </a:spcBef>
                        <a:spcAft>
                          <a:spcPts val="0"/>
                        </a:spcAft>
                      </a:pPr>
                      <a:r>
                        <a:rPr lang="en-US" sz="1800" b="1" dirty="0">
                          <a:latin typeface="Times New Roman"/>
                          <a:ea typeface="Calibri"/>
                          <a:cs typeface="Times New Roman"/>
                        </a:rPr>
                        <a:t>Weight</a:t>
                      </a:r>
                      <a:endParaRPr lang="en-US" sz="1800" dirty="0">
                        <a:latin typeface="Calibri"/>
                        <a:ea typeface="Calibri"/>
                        <a:cs typeface="Times New Roman"/>
                      </a:endParaRPr>
                    </a:p>
                    <a:p>
                      <a:pPr marL="0" marR="0" algn="just">
                        <a:lnSpc>
                          <a:spcPct val="115000"/>
                        </a:lnSpc>
                        <a:spcBef>
                          <a:spcPts val="0"/>
                        </a:spcBef>
                        <a:spcAft>
                          <a:spcPts val="0"/>
                        </a:spcAft>
                      </a:pPr>
                      <a:r>
                        <a:rPr lang="en-US" sz="1800" b="1" dirty="0">
                          <a:latin typeface="Times New Roman"/>
                          <a:ea typeface="Calibri"/>
                          <a:cs typeface="Times New Roman"/>
                        </a:rPr>
                        <a:t>Retained(gm)</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Cumulative</a:t>
                      </a:r>
                      <a:endParaRPr lang="en-US" sz="1800">
                        <a:latin typeface="Calibri"/>
                        <a:ea typeface="Calibri"/>
                        <a:cs typeface="Times New Roman"/>
                      </a:endParaRPr>
                    </a:p>
                    <a:p>
                      <a:pPr marL="0" marR="0" algn="just">
                        <a:lnSpc>
                          <a:spcPct val="115000"/>
                        </a:lnSpc>
                        <a:spcBef>
                          <a:spcPts val="0"/>
                        </a:spcBef>
                        <a:spcAft>
                          <a:spcPts val="0"/>
                        </a:spcAft>
                      </a:pPr>
                      <a:r>
                        <a:rPr lang="en-US" sz="1800" b="1">
                          <a:latin typeface="Times New Roman"/>
                          <a:ea typeface="Calibri"/>
                          <a:cs typeface="Times New Roman"/>
                        </a:rPr>
                        <a:t>Retained(%)</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Cumulative</a:t>
                      </a:r>
                      <a:endParaRPr lang="en-US" sz="1800" dirty="0">
                        <a:latin typeface="Calibri"/>
                        <a:ea typeface="Calibri"/>
                        <a:cs typeface="Times New Roman"/>
                      </a:endParaRPr>
                    </a:p>
                    <a:p>
                      <a:pPr marL="0" marR="0" algn="just">
                        <a:lnSpc>
                          <a:spcPct val="115000"/>
                        </a:lnSpc>
                        <a:spcBef>
                          <a:spcPts val="0"/>
                        </a:spcBef>
                        <a:spcAft>
                          <a:spcPts val="0"/>
                        </a:spcAft>
                      </a:pPr>
                      <a:r>
                        <a:rPr lang="en-US" sz="1800" b="1" dirty="0">
                          <a:latin typeface="Times New Roman"/>
                          <a:ea typeface="Calibri"/>
                          <a:cs typeface="Times New Roman"/>
                        </a:rPr>
                        <a:t>Passing(%)</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160651"/>
                  </a:ext>
                </a:extLst>
              </a:tr>
              <a:tr h="340075">
                <a:tc>
                  <a:txBody>
                    <a:bodyPr/>
                    <a:lstStyle/>
                    <a:p>
                      <a:pPr marL="0" marR="0" algn="just">
                        <a:lnSpc>
                          <a:spcPct val="115000"/>
                        </a:lnSpc>
                        <a:spcBef>
                          <a:spcPts val="0"/>
                        </a:spcBef>
                        <a:spcAft>
                          <a:spcPts val="0"/>
                        </a:spcAft>
                      </a:pPr>
                      <a:r>
                        <a:rPr lang="en-US" sz="1800" b="1">
                          <a:latin typeface="Times New Roman"/>
                          <a:ea typeface="Calibri"/>
                          <a:cs typeface="Times New Roman"/>
                        </a:rPr>
                        <a:t>1</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4.75</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610615"/>
                  </a:ext>
                </a:extLst>
              </a:tr>
              <a:tr h="340075">
                <a:tc>
                  <a:txBody>
                    <a:bodyPr/>
                    <a:lstStyle/>
                    <a:p>
                      <a:pPr marL="0" marR="0" algn="just">
                        <a:lnSpc>
                          <a:spcPct val="115000"/>
                        </a:lnSpc>
                        <a:spcBef>
                          <a:spcPts val="0"/>
                        </a:spcBef>
                        <a:spcAft>
                          <a:spcPts val="0"/>
                        </a:spcAft>
                      </a:pPr>
                      <a:r>
                        <a:rPr lang="en-US" sz="1800" b="1">
                          <a:latin typeface="Times New Roman"/>
                          <a:ea typeface="Calibri"/>
                          <a:cs typeface="Times New Roman"/>
                        </a:rPr>
                        <a:t>2</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2.36</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12.2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87.8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499214"/>
                  </a:ext>
                </a:extLst>
              </a:tr>
              <a:tr h="340075">
                <a:tc>
                  <a:txBody>
                    <a:bodyPr/>
                    <a:lstStyle/>
                    <a:p>
                      <a:pPr marL="0" marR="0" algn="just">
                        <a:lnSpc>
                          <a:spcPct val="115000"/>
                        </a:lnSpc>
                        <a:spcBef>
                          <a:spcPts val="0"/>
                        </a:spcBef>
                        <a:spcAft>
                          <a:spcPts val="0"/>
                        </a:spcAft>
                      </a:pPr>
                      <a:r>
                        <a:rPr lang="en-US" sz="1800" b="1">
                          <a:latin typeface="Times New Roman"/>
                          <a:ea typeface="Calibri"/>
                          <a:cs typeface="Times New Roman"/>
                        </a:rPr>
                        <a:t>3</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1.17</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117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11.7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23.9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76.1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5569421"/>
                  </a:ext>
                </a:extLst>
              </a:tr>
              <a:tr h="340075">
                <a:tc>
                  <a:txBody>
                    <a:bodyPr/>
                    <a:lstStyle/>
                    <a:p>
                      <a:pPr marL="0" marR="0" algn="just">
                        <a:lnSpc>
                          <a:spcPct val="115000"/>
                        </a:lnSpc>
                        <a:spcBef>
                          <a:spcPts val="0"/>
                        </a:spcBef>
                        <a:spcAft>
                          <a:spcPts val="0"/>
                        </a:spcAft>
                      </a:pPr>
                      <a:r>
                        <a:rPr lang="en-US" sz="1800" b="1">
                          <a:latin typeface="Times New Roman"/>
                          <a:ea typeface="Calibri"/>
                          <a:cs typeface="Times New Roman"/>
                        </a:rPr>
                        <a:t>4</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600</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127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12.7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36.6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63.4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7043332"/>
                  </a:ext>
                </a:extLst>
              </a:tr>
              <a:tr h="340075">
                <a:tc>
                  <a:txBody>
                    <a:bodyPr/>
                    <a:lstStyle/>
                    <a:p>
                      <a:pPr marL="0" marR="0" algn="just">
                        <a:lnSpc>
                          <a:spcPct val="115000"/>
                        </a:lnSpc>
                        <a:spcBef>
                          <a:spcPts val="0"/>
                        </a:spcBef>
                        <a:spcAft>
                          <a:spcPts val="0"/>
                        </a:spcAft>
                      </a:pPr>
                      <a:r>
                        <a:rPr lang="en-US" sz="1800" b="1">
                          <a:latin typeface="Times New Roman"/>
                          <a:ea typeface="Calibri"/>
                          <a:cs typeface="Times New Roman"/>
                        </a:rPr>
                        <a:t>5</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425</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52.2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47.8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578216"/>
                  </a:ext>
                </a:extLst>
              </a:tr>
              <a:tr h="340075">
                <a:tc>
                  <a:txBody>
                    <a:bodyPr/>
                    <a:lstStyle/>
                    <a:p>
                      <a:pPr marL="0" marR="0" algn="just">
                        <a:lnSpc>
                          <a:spcPct val="115000"/>
                        </a:lnSpc>
                        <a:spcBef>
                          <a:spcPts val="0"/>
                        </a:spcBef>
                        <a:spcAft>
                          <a:spcPts val="0"/>
                        </a:spcAft>
                      </a:pPr>
                      <a:r>
                        <a:rPr lang="en-US" sz="1800" b="1">
                          <a:latin typeface="Times New Roman"/>
                          <a:ea typeface="Calibri"/>
                          <a:cs typeface="Times New Roman"/>
                        </a:rPr>
                        <a:t>6</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300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55.2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44.5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939603"/>
                  </a:ext>
                </a:extLst>
              </a:tr>
              <a:tr h="340075">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150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237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23.7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72.2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20.8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2372599"/>
                  </a:ext>
                </a:extLst>
              </a:tr>
              <a:tr h="340075">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149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14.9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94.1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5.9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5593309"/>
                  </a:ext>
                </a:extLst>
              </a:tr>
              <a:tr h="340075">
                <a:tc>
                  <a:txBody>
                    <a:bodyPr/>
                    <a:lstStyle/>
                    <a:p>
                      <a:pPr marL="0" marR="0" algn="just">
                        <a:lnSpc>
                          <a:spcPct val="115000"/>
                        </a:lnSpc>
                        <a:spcBef>
                          <a:spcPts val="0"/>
                        </a:spcBef>
                        <a:spcAft>
                          <a:spcPts val="0"/>
                        </a:spcAft>
                      </a:pPr>
                      <a:endParaRPr lang="en-US" sz="1800" b="1"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Pan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59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5.9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8146322"/>
                  </a:ext>
                </a:extLst>
              </a:tr>
            </a:tbl>
          </a:graphicData>
        </a:graphic>
      </p:graphicFrame>
      <p:sp>
        <p:nvSpPr>
          <p:cNvPr id="9" name="Rectangle 8"/>
          <p:cNvSpPr/>
          <p:nvPr/>
        </p:nvSpPr>
        <p:spPr>
          <a:xfrm>
            <a:off x="774226" y="6096322"/>
            <a:ext cx="5562741" cy="400110"/>
          </a:xfrm>
          <a:prstGeom prst="rect">
            <a:avLst/>
          </a:prstGeom>
        </p:spPr>
        <p:txBody>
          <a:bodyPr wrap="none">
            <a:spAutoFit/>
          </a:bodyPr>
          <a:lstStyle/>
          <a:p>
            <a:r>
              <a:rPr lang="en-US" sz="2000" dirty="0">
                <a:latin typeface="Times New Roman" pitchFamily="18" charset="0"/>
                <a:cs typeface="Times New Roman" pitchFamily="18" charset="0"/>
              </a:rPr>
              <a:t>Fineness modulus ∑  = (cum retained%) / 100 =  2.4</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39365" y="4070838"/>
            <a:ext cx="2409206" cy="228551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1697" y="1221937"/>
            <a:ext cx="2338943" cy="2655472"/>
          </a:xfrm>
          <a:prstGeom prst="rect">
            <a:avLst/>
          </a:prstGeom>
        </p:spPr>
      </p:pic>
    </p:spTree>
    <p:extLst>
      <p:ext uri="{BB962C8B-B14F-4D97-AF65-F5344CB8AC3E}">
        <p14:creationId xmlns:p14="http://schemas.microsoft.com/office/powerpoint/2010/main" val="2521148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F063A5-DE39-4E57-AA7E-87A0D067F4D0}" type="datetime1">
              <a:rPr lang="en-IN" smtClean="0"/>
              <a:pPr/>
              <a:t>28-07-2022</a:t>
            </a:fld>
            <a:endParaRPr lang="en-IN"/>
          </a:p>
        </p:txBody>
      </p:sp>
      <p:sp>
        <p:nvSpPr>
          <p:cNvPr id="3" name="Footer Placeholder 2"/>
          <p:cNvSpPr>
            <a:spLocks noGrp="1"/>
          </p:cNvSpPr>
          <p:nvPr>
            <p:ph type="ftr" sz="quarter" idx="11"/>
          </p:nvPr>
        </p:nvSpPr>
        <p:spPr/>
        <p:txBody>
          <a:bodyPr/>
          <a:lstStyle/>
          <a:p>
            <a:r>
              <a:rPr lang="en-US" smtClean="0"/>
              <a:t>Dept. of Civil Engineering, VIT</a:t>
            </a:r>
            <a:endParaRPr lang="en-IN"/>
          </a:p>
        </p:txBody>
      </p:sp>
      <p:sp>
        <p:nvSpPr>
          <p:cNvPr id="4" name="Slide Number Placeholder 3"/>
          <p:cNvSpPr>
            <a:spLocks noGrp="1"/>
          </p:cNvSpPr>
          <p:nvPr>
            <p:ph type="sldNum" sz="quarter" idx="12"/>
          </p:nvPr>
        </p:nvSpPr>
        <p:spPr/>
        <p:txBody>
          <a:bodyPr/>
          <a:lstStyle/>
          <a:p>
            <a:fld id="{24027DF9-9D11-4A12-9A91-D7D69AC2A0A6}" type="slidenum">
              <a:rPr lang="en-IN" smtClean="0"/>
              <a:pPr/>
              <a:t>23</a:t>
            </a:fld>
            <a:endParaRPr lang="en-IN"/>
          </a:p>
        </p:txBody>
      </p:sp>
      <p:graphicFrame>
        <p:nvGraphicFramePr>
          <p:cNvPr id="5" name="Chart 4"/>
          <p:cNvGraphicFramePr/>
          <p:nvPr>
            <p:extLst>
              <p:ext uri="{D42A27DB-BD31-4B8C-83A1-F6EECF244321}">
                <p14:modId xmlns:p14="http://schemas.microsoft.com/office/powerpoint/2010/main" val="1893347979"/>
              </p:ext>
            </p:extLst>
          </p:nvPr>
        </p:nvGraphicFramePr>
        <p:xfrm>
          <a:off x="2338754" y="387007"/>
          <a:ext cx="7543799" cy="451030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11696266"/>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340295" y="6525279"/>
            <a:ext cx="3797300" cy="365125"/>
          </a:xfrm>
        </p:spPr>
        <p:txBody>
          <a:bodyPr/>
          <a:lstStyle/>
          <a:p>
            <a:r>
              <a:rPr lang="en-US" b="1" dirty="0">
                <a:latin typeface="Times New Roman" panose="02020603050405020304" pitchFamily="18" charset="0"/>
                <a:cs typeface="Times New Roman" panose="02020603050405020304" pitchFamily="18" charset="0"/>
              </a:rPr>
              <a:t>Dept. of Civil Engineering, VKIT</a:t>
            </a:r>
            <a:endParaRPr lang="en-IN"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24</a:t>
            </a:fld>
            <a:endParaRPr lang="en-IN"/>
          </a:p>
        </p:txBody>
      </p:sp>
      <p:sp>
        <p:nvSpPr>
          <p:cNvPr id="5" name="Rectangle 4"/>
          <p:cNvSpPr/>
          <p:nvPr/>
        </p:nvSpPr>
        <p:spPr>
          <a:xfrm>
            <a:off x="878886" y="147405"/>
            <a:ext cx="10512151" cy="6324808"/>
          </a:xfrm>
          <a:prstGeom prst="rect">
            <a:avLst/>
          </a:prstGeom>
        </p:spPr>
        <p:txBody>
          <a:bodyPr wrap="square">
            <a:spAutoFit/>
          </a:bodyPr>
          <a:lstStyle/>
          <a:p>
            <a:pPr lvl="0" algn="just" eaLnBrk="0" fontAlgn="base" hangingPunct="0">
              <a:lnSpc>
                <a:spcPct val="150000"/>
              </a:lnSpc>
              <a:spcBef>
                <a:spcPct val="0"/>
              </a:spcBef>
              <a:spcAft>
                <a:spcPct val="0"/>
              </a:spcAft>
              <a:buFont typeface="Wingdings" pitchFamily="2" charset="2"/>
              <a:buChar char="q"/>
            </a:pPr>
            <a:r>
              <a:rPr lang="en-US" b="1" dirty="0">
                <a:latin typeface="Times New Roman" pitchFamily="18" charset="0"/>
                <a:ea typeface="Calibri" pitchFamily="34" charset="0"/>
                <a:cs typeface="Times New Roman" pitchFamily="18" charset="0"/>
              </a:rPr>
              <a:t>Specific gravity test on brick powder.</a:t>
            </a: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v"/>
            </a:pPr>
            <a:r>
              <a:rPr lang="en-US" b="1" dirty="0">
                <a:latin typeface="Times New Roman" pitchFamily="18" charset="0"/>
                <a:cs typeface="Times New Roman" pitchFamily="18" charset="0"/>
              </a:rPr>
              <a:t>Specific gravity of fine aggregate =</a:t>
            </a: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980124163"/>
              </p:ext>
            </p:extLst>
          </p:nvPr>
        </p:nvGraphicFramePr>
        <p:xfrm>
          <a:off x="878885" y="1600200"/>
          <a:ext cx="6884723" cy="2875763"/>
        </p:xfrm>
        <a:graphic>
          <a:graphicData uri="http://schemas.openxmlformats.org/drawingml/2006/table">
            <a:tbl>
              <a:tblPr/>
              <a:tblGrid>
                <a:gridCol w="1026922">
                  <a:extLst>
                    <a:ext uri="{9D8B030D-6E8A-4147-A177-3AD203B41FA5}">
                      <a16:colId xmlns:a16="http://schemas.microsoft.com/office/drawing/2014/main" val="2887693452"/>
                    </a:ext>
                  </a:extLst>
                </a:gridCol>
                <a:gridCol w="2603467">
                  <a:extLst>
                    <a:ext uri="{9D8B030D-6E8A-4147-A177-3AD203B41FA5}">
                      <a16:colId xmlns:a16="http://schemas.microsoft.com/office/drawing/2014/main" val="2561540055"/>
                    </a:ext>
                  </a:extLst>
                </a:gridCol>
                <a:gridCol w="1084778">
                  <a:extLst>
                    <a:ext uri="{9D8B030D-6E8A-4147-A177-3AD203B41FA5}">
                      <a16:colId xmlns:a16="http://schemas.microsoft.com/office/drawing/2014/main" val="4237835799"/>
                    </a:ext>
                  </a:extLst>
                </a:gridCol>
                <a:gridCol w="1084778">
                  <a:extLst>
                    <a:ext uri="{9D8B030D-6E8A-4147-A177-3AD203B41FA5}">
                      <a16:colId xmlns:a16="http://schemas.microsoft.com/office/drawing/2014/main" val="4274858520"/>
                    </a:ext>
                  </a:extLst>
                </a:gridCol>
                <a:gridCol w="1084778">
                  <a:extLst>
                    <a:ext uri="{9D8B030D-6E8A-4147-A177-3AD203B41FA5}">
                      <a16:colId xmlns:a16="http://schemas.microsoft.com/office/drawing/2014/main" val="307755791"/>
                    </a:ext>
                  </a:extLst>
                </a:gridCol>
              </a:tblGrid>
              <a:tr h="549877">
                <a:tc>
                  <a:txBody>
                    <a:bodyPr/>
                    <a:lstStyle/>
                    <a:p>
                      <a:pPr marL="0" marR="0" algn="just">
                        <a:lnSpc>
                          <a:spcPct val="115000"/>
                        </a:lnSpc>
                        <a:spcBef>
                          <a:spcPts val="0"/>
                        </a:spcBef>
                        <a:spcAft>
                          <a:spcPts val="0"/>
                        </a:spcAft>
                      </a:pPr>
                      <a:r>
                        <a:rPr lang="en-US" sz="1600" b="1">
                          <a:latin typeface="Times New Roman"/>
                          <a:ea typeface="Calibri"/>
                          <a:cs typeface="Times New Roman"/>
                        </a:rPr>
                        <a:t>1</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a:latin typeface="Times New Roman"/>
                          <a:ea typeface="Calibri"/>
                          <a:cs typeface="Times New Roman"/>
                        </a:rPr>
                        <a:t>Weight of empty</a:t>
                      </a:r>
                      <a:endParaRPr lang="en-US" sz="1600">
                        <a:latin typeface="Calibri"/>
                        <a:ea typeface="Calibri"/>
                        <a:cs typeface="Times New Roman"/>
                      </a:endParaRPr>
                    </a:p>
                    <a:p>
                      <a:pPr marL="0" marR="0" algn="just">
                        <a:lnSpc>
                          <a:spcPct val="115000"/>
                        </a:lnSpc>
                        <a:spcBef>
                          <a:spcPts val="0"/>
                        </a:spcBef>
                        <a:spcAft>
                          <a:spcPts val="0"/>
                        </a:spcAft>
                      </a:pPr>
                      <a:r>
                        <a:rPr lang="en-US" sz="1600" b="1">
                          <a:latin typeface="Times New Roman"/>
                          <a:ea typeface="Calibri"/>
                          <a:cs typeface="Times New Roman"/>
                        </a:rPr>
                        <a:t>Pycnometer(W1) </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659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659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659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0336836"/>
                  </a:ext>
                </a:extLst>
              </a:tr>
              <a:tr h="549877">
                <a:tc>
                  <a:txBody>
                    <a:bodyPr/>
                    <a:lstStyle/>
                    <a:p>
                      <a:pPr marL="0" marR="0" algn="just">
                        <a:lnSpc>
                          <a:spcPct val="115000"/>
                        </a:lnSpc>
                        <a:spcBef>
                          <a:spcPts val="0"/>
                        </a:spcBef>
                        <a:spcAft>
                          <a:spcPts val="0"/>
                        </a:spcAft>
                      </a:pPr>
                      <a:r>
                        <a:rPr lang="en-US" sz="1600" b="1" dirty="0">
                          <a:latin typeface="Times New Roman"/>
                          <a:ea typeface="Calibri"/>
                          <a:cs typeface="Times New Roman"/>
                        </a:rPr>
                        <a:t>2</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Weight of empty</a:t>
                      </a:r>
                      <a:endParaRPr lang="en-US" sz="1600" dirty="0">
                        <a:latin typeface="Calibri"/>
                        <a:ea typeface="Calibri"/>
                        <a:cs typeface="Times New Roman"/>
                      </a:endParaRPr>
                    </a:p>
                    <a:p>
                      <a:pPr marL="0" marR="0" algn="just">
                        <a:lnSpc>
                          <a:spcPct val="115000"/>
                        </a:lnSpc>
                        <a:spcBef>
                          <a:spcPts val="0"/>
                        </a:spcBef>
                        <a:spcAft>
                          <a:spcPts val="0"/>
                        </a:spcAft>
                      </a:pPr>
                      <a:r>
                        <a:rPr lang="en-US" sz="1600" b="1" dirty="0">
                          <a:latin typeface="Times New Roman"/>
                          <a:ea typeface="Calibri"/>
                          <a:cs typeface="Times New Roman"/>
                        </a:rPr>
                        <a:t>Pycnometer + BP (W2)</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1050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1055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1041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238652"/>
                  </a:ext>
                </a:extLst>
              </a:tr>
              <a:tr h="549877">
                <a:tc>
                  <a:txBody>
                    <a:bodyPr/>
                    <a:lstStyle/>
                    <a:p>
                      <a:pPr marL="0" marR="0" algn="just">
                        <a:lnSpc>
                          <a:spcPct val="115000"/>
                        </a:lnSpc>
                        <a:spcBef>
                          <a:spcPts val="0"/>
                        </a:spcBef>
                        <a:spcAft>
                          <a:spcPts val="0"/>
                        </a:spcAft>
                      </a:pPr>
                      <a:r>
                        <a:rPr lang="en-US" sz="1600" b="1">
                          <a:latin typeface="Times New Roman"/>
                          <a:ea typeface="Calibri"/>
                          <a:cs typeface="Times New Roman"/>
                        </a:rPr>
                        <a:t>3</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Weight of empty</a:t>
                      </a:r>
                      <a:endParaRPr lang="en-US" sz="1600" dirty="0">
                        <a:latin typeface="Calibri"/>
                        <a:ea typeface="Calibri"/>
                        <a:cs typeface="Times New Roman"/>
                      </a:endParaRPr>
                    </a:p>
                    <a:p>
                      <a:pPr marL="0" marR="0" algn="just">
                        <a:lnSpc>
                          <a:spcPct val="115000"/>
                        </a:lnSpc>
                        <a:spcBef>
                          <a:spcPts val="0"/>
                        </a:spcBef>
                        <a:spcAft>
                          <a:spcPts val="0"/>
                        </a:spcAft>
                      </a:pPr>
                      <a:r>
                        <a:rPr lang="en-US" sz="1600" b="1" dirty="0" err="1">
                          <a:latin typeface="Times New Roman"/>
                          <a:ea typeface="Calibri"/>
                          <a:cs typeface="Times New Roman"/>
                        </a:rPr>
                        <a:t>Pycnometer</a:t>
                      </a:r>
                      <a:r>
                        <a:rPr lang="en-US" sz="1600" b="1" dirty="0">
                          <a:latin typeface="Times New Roman"/>
                          <a:ea typeface="Calibri"/>
                          <a:cs typeface="Times New Roman"/>
                        </a:rPr>
                        <a:t> + BP + water (W3)</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1775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1781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1780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846875"/>
                  </a:ext>
                </a:extLst>
              </a:tr>
              <a:tr h="549877">
                <a:tc>
                  <a:txBody>
                    <a:bodyPr/>
                    <a:lstStyle/>
                    <a:p>
                      <a:pPr marL="0" marR="0" algn="just">
                        <a:lnSpc>
                          <a:spcPct val="115000"/>
                        </a:lnSpc>
                        <a:spcBef>
                          <a:spcPts val="0"/>
                        </a:spcBef>
                        <a:spcAft>
                          <a:spcPts val="0"/>
                        </a:spcAft>
                      </a:pPr>
                      <a:r>
                        <a:rPr lang="en-US" sz="1600" b="1" dirty="0">
                          <a:latin typeface="Times New Roman"/>
                          <a:ea typeface="Calibri"/>
                          <a:cs typeface="Times New Roman"/>
                        </a:rPr>
                        <a:t>4</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Weight of empty</a:t>
                      </a:r>
                      <a:endParaRPr lang="en-US" sz="1600" dirty="0">
                        <a:latin typeface="Calibri"/>
                        <a:ea typeface="Calibri"/>
                        <a:cs typeface="Times New Roman"/>
                      </a:endParaRPr>
                    </a:p>
                    <a:p>
                      <a:pPr marL="0" marR="0" algn="just">
                        <a:lnSpc>
                          <a:spcPct val="115000"/>
                        </a:lnSpc>
                        <a:spcBef>
                          <a:spcPts val="0"/>
                        </a:spcBef>
                        <a:spcAft>
                          <a:spcPts val="0"/>
                        </a:spcAft>
                      </a:pPr>
                      <a:r>
                        <a:rPr lang="en-US" sz="1600" b="1" dirty="0" err="1">
                          <a:latin typeface="Times New Roman"/>
                          <a:ea typeface="Calibri"/>
                          <a:cs typeface="Times New Roman"/>
                        </a:rPr>
                        <a:t>Pycnometer</a:t>
                      </a:r>
                      <a:r>
                        <a:rPr lang="en-US" sz="1600" b="1" dirty="0">
                          <a:latin typeface="Times New Roman"/>
                          <a:ea typeface="Calibri"/>
                          <a:cs typeface="Times New Roman"/>
                        </a:rPr>
                        <a:t> + water (W4)</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1541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1541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1541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0452818"/>
                  </a:ext>
                </a:extLst>
              </a:tr>
              <a:tr h="352019">
                <a:tc>
                  <a:txBody>
                    <a:bodyPr/>
                    <a:lstStyle/>
                    <a:p>
                      <a:pPr marL="0" marR="0" algn="just">
                        <a:lnSpc>
                          <a:spcPct val="115000"/>
                        </a:lnSpc>
                        <a:spcBef>
                          <a:spcPts val="0"/>
                        </a:spcBef>
                        <a:spcAft>
                          <a:spcPts val="0"/>
                        </a:spcAft>
                      </a:pPr>
                      <a:r>
                        <a:rPr lang="en-US" sz="1600" b="1" dirty="0">
                          <a:latin typeface="Times New Roman"/>
                          <a:ea typeface="Calibri"/>
                          <a:cs typeface="Times New Roman"/>
                        </a:rPr>
                        <a:t>5</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Specific  gravity</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2.64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2.53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2.67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332881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324261724"/>
              </p:ext>
            </p:extLst>
          </p:nvPr>
        </p:nvGraphicFramePr>
        <p:xfrm>
          <a:off x="878887" y="1256129"/>
          <a:ext cx="6884721" cy="344071"/>
        </p:xfrm>
        <a:graphic>
          <a:graphicData uri="http://schemas.openxmlformats.org/drawingml/2006/table">
            <a:tbl>
              <a:tblPr/>
              <a:tblGrid>
                <a:gridCol w="1026921">
                  <a:extLst>
                    <a:ext uri="{9D8B030D-6E8A-4147-A177-3AD203B41FA5}">
                      <a16:colId xmlns:a16="http://schemas.microsoft.com/office/drawing/2014/main" val="3553438211"/>
                    </a:ext>
                  </a:extLst>
                </a:gridCol>
                <a:gridCol w="2603466">
                  <a:extLst>
                    <a:ext uri="{9D8B030D-6E8A-4147-A177-3AD203B41FA5}">
                      <a16:colId xmlns:a16="http://schemas.microsoft.com/office/drawing/2014/main" val="3668948526"/>
                    </a:ext>
                  </a:extLst>
                </a:gridCol>
                <a:gridCol w="1084778">
                  <a:extLst>
                    <a:ext uri="{9D8B030D-6E8A-4147-A177-3AD203B41FA5}">
                      <a16:colId xmlns:a16="http://schemas.microsoft.com/office/drawing/2014/main" val="271205120"/>
                    </a:ext>
                  </a:extLst>
                </a:gridCol>
                <a:gridCol w="1084778">
                  <a:extLst>
                    <a:ext uri="{9D8B030D-6E8A-4147-A177-3AD203B41FA5}">
                      <a16:colId xmlns:a16="http://schemas.microsoft.com/office/drawing/2014/main" val="2556377613"/>
                    </a:ext>
                  </a:extLst>
                </a:gridCol>
                <a:gridCol w="1084778">
                  <a:extLst>
                    <a:ext uri="{9D8B030D-6E8A-4147-A177-3AD203B41FA5}">
                      <a16:colId xmlns:a16="http://schemas.microsoft.com/office/drawing/2014/main" val="396906229"/>
                    </a:ext>
                  </a:extLst>
                </a:gridCol>
              </a:tblGrid>
              <a:tr h="344071">
                <a:tc>
                  <a:txBody>
                    <a:bodyPr/>
                    <a:lstStyle/>
                    <a:p>
                      <a:pPr marL="0" marR="0" algn="just">
                        <a:lnSpc>
                          <a:spcPct val="115000"/>
                        </a:lnSpc>
                        <a:spcBef>
                          <a:spcPts val="0"/>
                        </a:spcBef>
                        <a:spcAft>
                          <a:spcPts val="0"/>
                        </a:spcAft>
                      </a:pPr>
                      <a:r>
                        <a:rPr lang="en-US" sz="1600" b="1" dirty="0">
                          <a:latin typeface="Times New Roman"/>
                          <a:ea typeface="Calibri"/>
                          <a:cs typeface="Times New Roman"/>
                        </a:rPr>
                        <a:t>Sl no</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Weight (gm)</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Trial 1</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a:latin typeface="Times New Roman"/>
                          <a:ea typeface="Calibri"/>
                          <a:cs typeface="Times New Roman"/>
                        </a:rPr>
                        <a:t>Trial 2</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Trial 3</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2364057"/>
                  </a:ext>
                </a:extLst>
              </a:tr>
            </a:tbl>
          </a:graphicData>
        </a:graphic>
      </p:graphicFrame>
      <p:sp>
        <p:nvSpPr>
          <p:cNvPr id="8" name="Rectangle 7"/>
          <p:cNvSpPr/>
          <p:nvPr/>
        </p:nvSpPr>
        <p:spPr>
          <a:xfrm>
            <a:off x="4371127" y="5011078"/>
            <a:ext cx="2781531" cy="507831"/>
          </a:xfrm>
          <a:prstGeom prst="rect">
            <a:avLst/>
          </a:prstGeom>
        </p:spPr>
        <p:txBody>
          <a:bodyPr wrap="none">
            <a:spAutoFit/>
          </a:bodyPr>
          <a:lstStyle/>
          <a:p>
            <a:pPr lvl="0" algn="just" eaLnBrk="0" fontAlgn="base" hangingPunct="0">
              <a:lnSpc>
                <a:spcPct val="150000"/>
              </a:lnSpc>
              <a:spcBef>
                <a:spcPct val="0"/>
              </a:spcBef>
              <a:spcAft>
                <a:spcPct val="0"/>
              </a:spcAft>
            </a:pPr>
            <a:r>
              <a:rPr lang="en-US" b="1" dirty="0" smtClean="0">
                <a:latin typeface="Times New Roman" pitchFamily="18" charset="0"/>
                <a:cs typeface="Times New Roman" pitchFamily="18" charset="0"/>
              </a:rPr>
              <a:t>         </a:t>
            </a:r>
            <a:r>
              <a:rPr lang="en-US" b="1" dirty="0">
                <a:latin typeface="Times New Roman" pitchFamily="18" charset="0"/>
                <a:cs typeface="Times New Roman" pitchFamily="18" charset="0"/>
              </a:rPr>
              <a:t>(W2-W1) – (W3-W4)</a:t>
            </a:r>
          </a:p>
        </p:txBody>
      </p:sp>
      <p:sp>
        <p:nvSpPr>
          <p:cNvPr id="9" name="Rectangle 8"/>
          <p:cNvSpPr/>
          <p:nvPr/>
        </p:nvSpPr>
        <p:spPr>
          <a:xfrm>
            <a:off x="5284838" y="4553004"/>
            <a:ext cx="954107" cy="458074"/>
          </a:xfrm>
          <a:prstGeom prst="rect">
            <a:avLst/>
          </a:prstGeom>
        </p:spPr>
        <p:txBody>
          <a:bodyPr wrap="none">
            <a:spAutoFit/>
          </a:bodyPr>
          <a:lstStyle/>
          <a:p>
            <a:pPr lvl="0" algn="just" eaLnBrk="0" fontAlgn="base" hangingPunct="0">
              <a:lnSpc>
                <a:spcPct val="150000"/>
              </a:lnSpc>
              <a:spcBef>
                <a:spcPct val="0"/>
              </a:spcBef>
              <a:spcAft>
                <a:spcPct val="0"/>
              </a:spcAft>
            </a:pPr>
            <a:r>
              <a:rPr lang="en-US" b="1" dirty="0">
                <a:latin typeface="Times New Roman" pitchFamily="18" charset="0"/>
                <a:cs typeface="Times New Roman" pitchFamily="18" charset="0"/>
              </a:rPr>
              <a:t>W2-W1</a:t>
            </a:r>
          </a:p>
        </p:txBody>
      </p:sp>
      <p:cxnSp>
        <p:nvCxnSpPr>
          <p:cNvPr id="10" name="Straight Connector 9"/>
          <p:cNvCxnSpPr/>
          <p:nvPr/>
        </p:nvCxnSpPr>
        <p:spPr>
          <a:xfrm>
            <a:off x="4712677" y="5011078"/>
            <a:ext cx="2491805" cy="8792"/>
          </a:xfrm>
          <a:prstGeom prst="line">
            <a:avLst/>
          </a:prstGeom>
        </p:spPr>
        <p:style>
          <a:lnRef idx="2">
            <a:schemeClr val="dk1"/>
          </a:lnRef>
          <a:fillRef idx="0">
            <a:schemeClr val="dk1"/>
          </a:fillRef>
          <a:effectRef idx="1">
            <a:schemeClr val="dk1"/>
          </a:effectRef>
          <a:fontRef idx="minor">
            <a:schemeClr val="tx1"/>
          </a:fontRef>
        </p:style>
      </p:cxnSp>
      <p:sp>
        <p:nvSpPr>
          <p:cNvPr id="11" name="Rectangle 10"/>
          <p:cNvSpPr/>
          <p:nvPr/>
        </p:nvSpPr>
        <p:spPr>
          <a:xfrm>
            <a:off x="7277184" y="4835204"/>
            <a:ext cx="777777" cy="369332"/>
          </a:xfrm>
          <a:prstGeom prst="rect">
            <a:avLst/>
          </a:prstGeom>
        </p:spPr>
        <p:txBody>
          <a:bodyPr wrap="none">
            <a:spAutoFit/>
          </a:bodyPr>
          <a:lstStyle/>
          <a:p>
            <a:r>
              <a:rPr lang="en-US" b="1" dirty="0">
                <a:latin typeface="Times New Roman" pitchFamily="18" charset="0"/>
                <a:cs typeface="Times New Roman" pitchFamily="18" charset="0"/>
              </a:rPr>
              <a:t>= 2.61</a:t>
            </a:r>
            <a:endParaRPr lang="en-IN"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4464" y="944100"/>
            <a:ext cx="2781300" cy="2353015"/>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4462" y="3373916"/>
            <a:ext cx="2843315" cy="2982435"/>
          </a:xfrm>
          <a:prstGeom prst="rect">
            <a:avLst/>
          </a:prstGeom>
        </p:spPr>
      </p:pic>
      <p:sp>
        <p:nvSpPr>
          <p:cNvPr id="14" name="TextBox 13">
            <a:extLst>
              <a:ext uri="{FF2B5EF4-FFF2-40B4-BE49-F238E27FC236}">
                <a16:creationId xmlns:a16="http://schemas.microsoft.com/office/drawing/2014/main" id="{9B242148-13D4-43DB-B118-F5506E231B83}"/>
              </a:ext>
            </a:extLst>
          </p:cNvPr>
          <p:cNvSpPr txBox="1"/>
          <p:nvPr/>
        </p:nvSpPr>
        <p:spPr>
          <a:xfrm>
            <a:off x="926236" y="692618"/>
            <a:ext cx="4419600" cy="369332"/>
          </a:xfrm>
          <a:prstGeom prst="rect">
            <a:avLst/>
          </a:prstGeom>
          <a:noFill/>
        </p:spPr>
        <p:txBody>
          <a:bodyPr wrap="square" rtlCol="0">
            <a:spAutoFit/>
          </a:bodyPr>
          <a:lstStyle/>
          <a:p>
            <a:r>
              <a:rPr lang="en-US" dirty="0"/>
              <a:t>Weight of brick powder taken = 390 gm</a:t>
            </a:r>
          </a:p>
        </p:txBody>
      </p:sp>
    </p:spTree>
    <p:extLst>
      <p:ext uri="{BB962C8B-B14F-4D97-AF65-F5344CB8AC3E}">
        <p14:creationId xmlns:p14="http://schemas.microsoft.com/office/powerpoint/2010/main" val="3525324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378226" y="6492875"/>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25</a:t>
            </a:fld>
            <a:endParaRPr lang="en-IN"/>
          </a:p>
        </p:txBody>
      </p:sp>
      <p:sp>
        <p:nvSpPr>
          <p:cNvPr id="10" name="Rectangle 9"/>
          <p:cNvSpPr/>
          <p:nvPr/>
        </p:nvSpPr>
        <p:spPr>
          <a:xfrm>
            <a:off x="699779" y="288946"/>
            <a:ext cx="10691259" cy="6001643"/>
          </a:xfrm>
          <a:prstGeom prst="rect">
            <a:avLst/>
          </a:prstGeom>
        </p:spPr>
        <p:txBody>
          <a:bodyPr wrap="square">
            <a:spAutoFit/>
          </a:bodyPr>
          <a:lstStyle/>
          <a:p>
            <a:pPr algn="ctr"/>
            <a:r>
              <a:rPr lang="en-IN" sz="3200" b="1" dirty="0">
                <a:latin typeface="Times New Roman" panose="02020603050405020304" pitchFamily="18" charset="0"/>
                <a:cs typeface="Times New Roman" panose="02020603050405020304" pitchFamily="18" charset="0"/>
              </a:rPr>
              <a:t>MIX PROPORTON OF CONCRETE</a:t>
            </a:r>
            <a:endParaRPr lang="en-IN" sz="3200" dirty="0">
              <a:latin typeface="Times New Roman" panose="02020603050405020304" pitchFamily="18" charset="0"/>
              <a:cs typeface="Times New Roman" panose="02020603050405020304" pitchFamily="18" charset="0"/>
            </a:endParaRPr>
          </a:p>
          <a:p>
            <a:pPr lvl="0">
              <a:lnSpc>
                <a:spcPct val="150000"/>
              </a:lnSpc>
              <a:spcBef>
                <a:spcPts val="1200"/>
              </a:spcBef>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The mix proportion is designed for M25 concrete conforming IS codes.</a:t>
            </a:r>
          </a:p>
          <a:p>
            <a:pPr marL="342900" indent="-342900">
              <a:spcBef>
                <a:spcPts val="600"/>
              </a:spcBef>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Step-1 STIPULATION FOR PROPORTIONING</a:t>
            </a:r>
          </a:p>
          <a:p>
            <a:pPr marL="342900" indent="-342900">
              <a:spcBef>
                <a:spcPts val="600"/>
              </a:spcBef>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Grade= M25</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Type of cement= OPC 53 Grade</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Max. size of aggregate= 20mm</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Min. cement content and max. water cement ratio =  Moderate  (IS – 456: 2000 Table 5)</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Workability= 100mm Slump</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Method of Concrete placing = Non- pumpable</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Type of aggregate= crushed angular</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Fine aggregate= Zone - 2</a:t>
            </a:r>
          </a:p>
          <a:p>
            <a:pPr marL="342900" indent="-342900">
              <a:spcBef>
                <a:spcPts val="1200"/>
              </a:spcBef>
              <a:buFont typeface="Wingdings" pitchFamily="2" charset="2"/>
              <a:buChar char="Ø"/>
            </a:pPr>
            <a:r>
              <a:rPr lang="en-US" sz="2000" b="1" dirty="0">
                <a:latin typeface="Times New Roman" panose="02020603050405020304" pitchFamily="18" charset="0"/>
                <a:cs typeface="Times New Roman" panose="02020603050405020304" pitchFamily="18" charset="0"/>
              </a:rPr>
              <a:t>Step-2 TEST DATA</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Specific gravity of cement= 3.16</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Specific gravity of coarse aggregate= 2.88</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Specific gravity of fine aggregate= 2.60</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Water absorption of Coarse aggregate =  0.65%</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Water absorption of fine aggregate= 1.01%</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Specific gravity of water = 1</a:t>
            </a:r>
          </a:p>
        </p:txBody>
      </p:sp>
    </p:spTree>
    <p:extLst>
      <p:ext uri="{BB962C8B-B14F-4D97-AF65-F5344CB8AC3E}">
        <p14:creationId xmlns:p14="http://schemas.microsoft.com/office/powerpoint/2010/main" val="3231857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316680" y="6538913"/>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26</a:t>
            </a:fld>
            <a:endParaRPr lang="en-IN"/>
          </a:p>
        </p:txBody>
      </p:sp>
      <p:sp>
        <p:nvSpPr>
          <p:cNvPr id="8" name="Rectangle 7"/>
          <p:cNvSpPr/>
          <p:nvPr/>
        </p:nvSpPr>
        <p:spPr>
          <a:xfrm>
            <a:off x="123538" y="60960"/>
            <a:ext cx="6570811" cy="6863417"/>
          </a:xfrm>
          <a:prstGeom prst="rect">
            <a:avLst/>
          </a:prstGeom>
        </p:spPr>
        <p:txBody>
          <a:bodyPr wrap="square">
            <a:spAutoFit/>
          </a:bodyPr>
          <a:lstStyle/>
          <a:p>
            <a:pPr marL="285750" indent="-285750">
              <a:spcBef>
                <a:spcPts val="1200"/>
              </a:spcBef>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Step-3   TARGET STRENGTH</a:t>
            </a:r>
          </a:p>
          <a:p>
            <a:pPr marL="285750" indent="-285750">
              <a:spcBef>
                <a:spcPts val="1200"/>
              </a:spcBef>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f’ck</a:t>
            </a:r>
            <a:r>
              <a:rPr lang="en-US" dirty="0">
                <a:latin typeface="Times New Roman" panose="02020603050405020304" pitchFamily="18" charset="0"/>
                <a:cs typeface="Times New Roman" panose="02020603050405020304" pitchFamily="18" charset="0"/>
              </a:rPr>
              <a:t> = fck+1.65(S)            S=4 ( from IS 10262 Table-2)</a:t>
            </a:r>
          </a:p>
          <a:p>
            <a:pPr>
              <a:spcBef>
                <a:spcPts val="1200"/>
              </a:spcBef>
            </a:pPr>
            <a:r>
              <a:rPr lang="en-US" dirty="0">
                <a:latin typeface="Times New Roman" panose="02020603050405020304" pitchFamily="18" charset="0"/>
                <a:cs typeface="Times New Roman" panose="02020603050405020304" pitchFamily="18" charset="0"/>
              </a:rPr>
              <a:t>              = 31.6 N/mm</a:t>
            </a:r>
            <a:r>
              <a:rPr lang="en-US" baseline="30000" dirty="0">
                <a:latin typeface="Times New Roman" panose="02020603050405020304" pitchFamily="18" charset="0"/>
                <a:cs typeface="Times New Roman" panose="02020603050405020304" pitchFamily="18" charset="0"/>
              </a:rPr>
              <a:t>2</a:t>
            </a:r>
          </a:p>
          <a:p>
            <a:pPr marL="285750" indent="-285750" fontAlgn="base">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f’ck= fck+x                    x= 5.5 ( from IS 10262 Table-1)</a:t>
            </a:r>
          </a:p>
          <a:p>
            <a:pPr>
              <a:spcBef>
                <a:spcPts val="1200"/>
              </a:spcBef>
            </a:pPr>
            <a:r>
              <a:rPr lang="en-US" dirty="0">
                <a:latin typeface="Times New Roman" panose="02020603050405020304" pitchFamily="18" charset="0"/>
                <a:cs typeface="Times New Roman" panose="02020603050405020304" pitchFamily="18" charset="0"/>
              </a:rPr>
              <a:t>              = 30.5 N/mm</a:t>
            </a:r>
            <a:r>
              <a:rPr lang="en-US" baseline="30000" dirty="0">
                <a:latin typeface="Times New Roman" panose="02020603050405020304" pitchFamily="18" charset="0"/>
                <a:cs typeface="Times New Roman" panose="02020603050405020304" pitchFamily="18" charset="0"/>
              </a:rPr>
              <a:t>2</a:t>
            </a:r>
          </a:p>
          <a:p>
            <a:pPr marL="285750" indent="-285750" fontAlgn="base">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Therefore   f’ck= 31.6N/mm</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Considering higher value )</a:t>
            </a:r>
            <a:endParaRPr lang="en-US" baseline="30000" dirty="0">
              <a:latin typeface="Times New Roman" panose="02020603050405020304" pitchFamily="18" charset="0"/>
              <a:cs typeface="Times New Roman" panose="02020603050405020304" pitchFamily="18" charset="0"/>
            </a:endParaRPr>
          </a:p>
          <a:p>
            <a:pPr fontAlgn="base">
              <a:lnSpc>
                <a:spcPct val="150000"/>
              </a:lnSpc>
            </a:pPr>
            <a:endParaRPr lang="en-US" baseline="30000" dirty="0">
              <a:latin typeface="Times New Roman" panose="02020603050405020304" pitchFamily="18" charset="0"/>
              <a:cs typeface="Times New Roman" panose="02020603050405020304" pitchFamily="18" charset="0"/>
            </a:endParaRPr>
          </a:p>
          <a:p>
            <a:pPr marL="285750" indent="-285750" fontAlgn="base">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Step-4    WATER CEMENT RATIO </a:t>
            </a:r>
          </a:p>
          <a:p>
            <a:pPr fontAlgn="base">
              <a:lnSpc>
                <a:spcPct val="150000"/>
              </a:lnSpc>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0.5    ( AS PER IS:456 TABLE 5 )</a:t>
            </a:r>
            <a:endParaRPr lang="en-US" b="1" dirty="0">
              <a:latin typeface="Times New Roman" panose="02020603050405020304" pitchFamily="18" charset="0"/>
              <a:cs typeface="Times New Roman" panose="02020603050405020304" pitchFamily="18" charset="0"/>
            </a:endParaRPr>
          </a:p>
          <a:p>
            <a:pPr marL="285750" indent="-285750" fontAlgn="base">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Step-5  SELECTION OF WATER CONTENT</a:t>
            </a:r>
          </a:p>
          <a:p>
            <a:pPr fontAlgn="base">
              <a:lnSpc>
                <a:spcPct val="150000"/>
              </a:lnSpc>
            </a:pPr>
            <a:r>
              <a:rPr lang="en-US" sz="2000"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For 20MM  aggregate – 186 kg  for ( 100 mm slump )            </a:t>
            </a:r>
            <a:endParaRPr lang="en-US" dirty="0" smtClean="0">
              <a:latin typeface="Times New Roman" panose="02020603050405020304" pitchFamily="18" charset="0"/>
              <a:cs typeface="Times New Roman" panose="02020603050405020304" pitchFamily="18" charset="0"/>
            </a:endParaRPr>
          </a:p>
          <a:p>
            <a:pPr fontAlgn="base">
              <a:lnSpc>
                <a:spcPct val="150000"/>
              </a:lnSpc>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from IS 10262 Table 5 ) </a:t>
            </a:r>
          </a:p>
          <a:p>
            <a:pPr fontAlgn="base">
              <a:lnSpc>
                <a:spcPct val="150000"/>
              </a:lnSpc>
            </a:pPr>
            <a:r>
              <a:rPr lang="en-US" dirty="0">
                <a:latin typeface="Times New Roman" panose="02020603050405020304" pitchFamily="18" charset="0"/>
                <a:cs typeface="Times New Roman" panose="02020603050405020304" pitchFamily="18" charset="0"/>
              </a:rPr>
              <a:t>                 For every 25mm add 3%</a:t>
            </a:r>
          </a:p>
          <a:p>
            <a:pPr fontAlgn="base">
              <a:lnSpc>
                <a:spcPct val="150000"/>
              </a:lnSpc>
            </a:pPr>
            <a:r>
              <a:rPr lang="en-US" dirty="0">
                <a:latin typeface="Times New Roman" panose="02020603050405020304" pitchFamily="18" charset="0"/>
                <a:cs typeface="Times New Roman" panose="02020603050405020304" pitchFamily="18" charset="0"/>
              </a:rPr>
              <a:t>                 186+6% of 186 </a:t>
            </a:r>
          </a:p>
          <a:p>
            <a:pPr fontAlgn="base">
              <a:lnSpc>
                <a:spcPct val="150000"/>
              </a:lnSpc>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197.16 kg  ( Mass of water) </a:t>
            </a:r>
          </a:p>
          <a:p>
            <a:pPr marL="285750" indent="-285750" fontAlgn="base">
              <a:lnSpc>
                <a:spcPct val="150000"/>
              </a:lnSpc>
              <a:buFont typeface="Wingdings" panose="05000000000000000000" pitchFamily="2" charset="2"/>
              <a:buChar char="Ø"/>
            </a:pPr>
            <a:endParaRPr lang="en-US" sz="1800" baseline="30000" dirty="0">
              <a:latin typeface="Times New Roman" panose="02020603050405020304" pitchFamily="18" charset="0"/>
              <a:cs typeface="Times New Roman" panose="02020603050405020304" pitchFamily="18" charset="0"/>
            </a:endParaRPr>
          </a:p>
          <a:p>
            <a:pPr marL="285750" indent="-285750" fontAlgn="base">
              <a:lnSpc>
                <a:spcPct val="150000"/>
              </a:lnSpc>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2CF60E7-F943-4075-8C0B-BAA9E22FF6B0}"/>
              </a:ext>
            </a:extLst>
          </p:cNvPr>
          <p:cNvPicPr>
            <a:picLocks noChangeAspect="1"/>
          </p:cNvPicPr>
          <p:nvPr/>
        </p:nvPicPr>
        <p:blipFill>
          <a:blip r:embed="rId2"/>
          <a:stretch>
            <a:fillRect/>
          </a:stretch>
        </p:blipFill>
        <p:spPr>
          <a:xfrm>
            <a:off x="7608498" y="3654549"/>
            <a:ext cx="3887900" cy="2510986"/>
          </a:xfrm>
          <a:prstGeom prst="rect">
            <a:avLst/>
          </a:prstGeom>
        </p:spPr>
      </p:pic>
      <p:pic>
        <p:nvPicPr>
          <p:cNvPr id="6" name="Picture 5">
            <a:extLst>
              <a:ext uri="{FF2B5EF4-FFF2-40B4-BE49-F238E27FC236}">
                <a16:creationId xmlns:a16="http://schemas.microsoft.com/office/drawing/2014/main" id="{6AB3E899-E0C9-427E-B5F3-EC4DF33A9A1F}"/>
              </a:ext>
            </a:extLst>
          </p:cNvPr>
          <p:cNvPicPr>
            <a:picLocks noChangeAspect="1"/>
          </p:cNvPicPr>
          <p:nvPr/>
        </p:nvPicPr>
        <p:blipFill>
          <a:blip r:embed="rId3"/>
          <a:stretch>
            <a:fillRect/>
          </a:stretch>
        </p:blipFill>
        <p:spPr>
          <a:xfrm>
            <a:off x="7418717" y="447074"/>
            <a:ext cx="4077681" cy="3146959"/>
          </a:xfrm>
          <a:prstGeom prst="rect">
            <a:avLst/>
          </a:prstGeom>
        </p:spPr>
      </p:pic>
    </p:spTree>
    <p:extLst>
      <p:ext uri="{BB962C8B-B14F-4D97-AF65-F5344CB8AC3E}">
        <p14:creationId xmlns:p14="http://schemas.microsoft.com/office/powerpoint/2010/main" val="1747744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2692A6-8615-4518-8DB3-618A5C02254A}"/>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546631ED-6A55-4200-B20C-FF5882D72122}"/>
              </a:ext>
            </a:extLst>
          </p:cNvPr>
          <p:cNvSpPr>
            <a:spLocks noGrp="1"/>
          </p:cNvSpPr>
          <p:nvPr>
            <p:ph type="sldNum" sz="quarter" idx="12"/>
          </p:nvPr>
        </p:nvSpPr>
        <p:spPr/>
        <p:txBody>
          <a:bodyPr/>
          <a:lstStyle/>
          <a:p>
            <a:fld id="{24027DF9-9D11-4A12-9A91-D7D69AC2A0A6}" type="slidenum">
              <a:rPr lang="en-IN" smtClean="0"/>
              <a:pPr/>
              <a:t>27</a:t>
            </a:fld>
            <a:endParaRPr lang="en-IN"/>
          </a:p>
        </p:txBody>
      </p:sp>
      <p:sp>
        <p:nvSpPr>
          <p:cNvPr id="5" name="TextBox 4">
            <a:extLst>
              <a:ext uri="{FF2B5EF4-FFF2-40B4-BE49-F238E27FC236}">
                <a16:creationId xmlns:a16="http://schemas.microsoft.com/office/drawing/2014/main" id="{78C0567A-8CDE-4A26-BE2E-89DF4836EAA9}"/>
              </a:ext>
            </a:extLst>
          </p:cNvPr>
          <p:cNvSpPr txBox="1"/>
          <p:nvPr/>
        </p:nvSpPr>
        <p:spPr>
          <a:xfrm>
            <a:off x="242454" y="0"/>
            <a:ext cx="11897883" cy="6370975"/>
          </a:xfrm>
          <a:prstGeom prst="rect">
            <a:avLst/>
          </a:prstGeom>
          <a:noFill/>
        </p:spPr>
        <p:txBody>
          <a:bodyPr wrap="square" rtlCol="0">
            <a:spAutoFit/>
          </a:bodyPr>
          <a:lstStyle/>
          <a:p>
            <a:pPr marL="285750" indent="-285750">
              <a:spcBef>
                <a:spcPts val="1200"/>
              </a:spcBef>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Step- 6 CALCULATION OF CEMENT CONTENT :</a:t>
            </a:r>
          </a:p>
          <a:p>
            <a:pPr>
              <a:spcBef>
                <a:spcPts val="1200"/>
              </a:spcBef>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W/C RATIO = W/C</a:t>
            </a:r>
          </a:p>
          <a:p>
            <a:pPr>
              <a:spcBef>
                <a:spcPts val="1200"/>
              </a:spcBef>
            </a:pPr>
            <a:r>
              <a:rPr lang="en-US" dirty="0">
                <a:latin typeface="Times New Roman" panose="02020603050405020304" pitchFamily="18" charset="0"/>
                <a:cs typeface="Times New Roman" panose="02020603050405020304" pitchFamily="18" charset="0"/>
              </a:rPr>
              <a:t>                                C = W/(W/C)</a:t>
            </a:r>
          </a:p>
          <a:p>
            <a:pPr>
              <a:spcBef>
                <a:spcPts val="1200"/>
              </a:spcBef>
            </a:pPr>
            <a:r>
              <a:rPr lang="en-US" dirty="0">
                <a:latin typeface="Times New Roman" panose="02020603050405020304" pitchFamily="18" charset="0"/>
                <a:cs typeface="Times New Roman" panose="02020603050405020304" pitchFamily="18" charset="0"/>
              </a:rPr>
              <a:t>                                    = 197/0.5</a:t>
            </a:r>
          </a:p>
          <a:p>
            <a:pPr>
              <a:spcBef>
                <a:spcPts val="1200"/>
              </a:spcBef>
            </a:pPr>
            <a:r>
              <a:rPr lang="en-US" dirty="0">
                <a:latin typeface="Times New Roman" panose="02020603050405020304" pitchFamily="18" charset="0"/>
                <a:cs typeface="Times New Roman" panose="02020603050405020304" pitchFamily="18" charset="0"/>
              </a:rPr>
              <a:t>                                   = 394 kg/m3 &gt; 300 kg /m</a:t>
            </a:r>
            <a:r>
              <a:rPr lang="en-US" baseline="30000"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a:p>
            <a:pPr marL="285750" indent="-285750">
              <a:spcBef>
                <a:spcPts val="1200"/>
              </a:spcBef>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Step-7  PROPORTION BETWEEN COARSE AGGREGATE AND FINE AGGREGATE :</a:t>
            </a:r>
          </a:p>
          <a:p>
            <a:pPr>
              <a:spcBef>
                <a:spcPts val="1200"/>
              </a:spcBef>
            </a:pPr>
            <a:r>
              <a:rPr lang="en-US" dirty="0">
                <a:latin typeface="Times New Roman" panose="02020603050405020304" pitchFamily="18" charset="0"/>
                <a:cs typeface="Times New Roman" panose="02020603050405020304" pitchFamily="18" charset="0"/>
              </a:rPr>
              <a:t>                        IS - 10262   Table – 5 ( 1.5.5.1 )</a:t>
            </a:r>
          </a:p>
          <a:p>
            <a:pPr>
              <a:spcBef>
                <a:spcPts val="1200"/>
              </a:spcBef>
            </a:pPr>
            <a:r>
              <a:rPr lang="en-US" dirty="0">
                <a:latin typeface="Times New Roman" panose="02020603050405020304" pitchFamily="18" charset="0"/>
                <a:cs typeface="Times New Roman" panose="02020603050405020304" pitchFamily="18" charset="0"/>
              </a:rPr>
              <a:t>                        Zone 2 = 0.62 ( For w/c = 0.5 )</a:t>
            </a:r>
          </a:p>
          <a:p>
            <a:pPr>
              <a:spcBef>
                <a:spcPts val="1200"/>
              </a:spcBef>
            </a:pPr>
            <a:r>
              <a:rPr lang="en-US" dirty="0">
                <a:latin typeface="Times New Roman" panose="02020603050405020304" pitchFamily="18" charset="0"/>
                <a:cs typeface="Times New Roman" panose="02020603050405020304" pitchFamily="18" charset="0"/>
              </a:rPr>
              <a:t>                        Volume of coarse aggregate = 0.62m</a:t>
            </a:r>
            <a:r>
              <a:rPr lang="en-US" baseline="30000"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a:p>
            <a:pPr>
              <a:spcBef>
                <a:spcPts val="1200"/>
              </a:spcBef>
            </a:pPr>
            <a:r>
              <a:rPr lang="en-US" dirty="0">
                <a:latin typeface="Times New Roman" panose="02020603050405020304" pitchFamily="18" charset="0"/>
                <a:cs typeface="Times New Roman" panose="02020603050405020304" pitchFamily="18" charset="0"/>
              </a:rPr>
              <a:t>                        Volume of fine aggregate = 1 -0.62 = 0.38m</a:t>
            </a:r>
            <a:r>
              <a:rPr lang="en-US" baseline="30000" dirty="0">
                <a:latin typeface="Times New Roman" panose="02020603050405020304" pitchFamily="18" charset="0"/>
                <a:cs typeface="Times New Roman" panose="02020603050405020304" pitchFamily="18" charset="0"/>
              </a:rPr>
              <a:t>3</a:t>
            </a:r>
          </a:p>
          <a:p>
            <a:pPr>
              <a:spcBef>
                <a:spcPts val="1200"/>
              </a:spcBef>
            </a:pPr>
            <a:r>
              <a:rPr lang="en-US" b="1" dirty="0">
                <a:latin typeface="Times New Roman" panose="02020603050405020304" pitchFamily="18" charset="0"/>
                <a:cs typeface="Times New Roman" panose="02020603050405020304" pitchFamily="18" charset="0"/>
              </a:rPr>
              <a:t>  Step – 8  MIX CACULATIONS : </a:t>
            </a:r>
          </a:p>
          <a:p>
            <a:pPr marL="285750" indent="-285750">
              <a:spcBef>
                <a:spcPts val="1200"/>
              </a:spcBef>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Total Volume= 1m3</a:t>
            </a:r>
          </a:p>
          <a:p>
            <a:pPr>
              <a:spcBef>
                <a:spcPts val="1200"/>
              </a:spcBef>
            </a:pPr>
            <a:r>
              <a:rPr lang="en-US" dirty="0">
                <a:latin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Volume of entrapped air</a:t>
            </a:r>
            <a:r>
              <a:rPr lang="en-US" b="1" dirty="0">
                <a:effectLst/>
                <a:latin typeface="Times New Roman" panose="02020603050405020304" pitchFamily="18" charset="0"/>
                <a:ea typeface="Times New Roman" panose="02020603050405020304" pitchFamily="18" charset="0"/>
              </a:rPr>
              <a:t> = </a:t>
            </a:r>
            <a:r>
              <a:rPr lang="en-US" dirty="0">
                <a:effectLst/>
                <a:latin typeface="Times New Roman" panose="02020603050405020304" pitchFamily="18" charset="0"/>
                <a:ea typeface="Times New Roman" panose="02020603050405020304" pitchFamily="18" charset="0"/>
              </a:rPr>
              <a:t>0.01m</a:t>
            </a:r>
            <a:r>
              <a:rPr lang="en-US" baseline="30000" dirty="0">
                <a:effectLst/>
                <a:latin typeface="Times New Roman" panose="02020603050405020304" pitchFamily="18" charset="0"/>
                <a:ea typeface="Times New Roman" panose="02020603050405020304" pitchFamily="18" charset="0"/>
              </a:rPr>
              <a:t>3</a:t>
            </a:r>
          </a:p>
          <a:p>
            <a:pPr>
              <a:lnSpc>
                <a:spcPct val="150000"/>
              </a:lnSpc>
            </a:pPr>
            <a:r>
              <a:rPr lang="en-US" dirty="0">
                <a:effectLst/>
                <a:latin typeface="Times New Roman" panose="02020603050405020304" pitchFamily="18" charset="0"/>
                <a:ea typeface="Times New Roman" panose="02020603050405020304" pitchFamily="18" charset="0"/>
              </a:rPr>
              <a:t>              Volume of cement    = mass of cement/sp. Gravity (1/1000)</a:t>
            </a:r>
            <a:endParaRPr lang="en-IN" dirty="0">
              <a:effectLst/>
              <a:latin typeface="Times New Roman" panose="02020603050405020304" pitchFamily="18" charset="0"/>
              <a:ea typeface="Times New Roman" panose="02020603050405020304" pitchFamily="18" charset="0"/>
            </a:endParaRPr>
          </a:p>
          <a:p>
            <a:pPr>
              <a:lnSpc>
                <a:spcPct val="150000"/>
              </a:lnSpc>
            </a:pPr>
            <a:r>
              <a:rPr lang="en-US" dirty="0">
                <a:effectLst/>
                <a:latin typeface="Times New Roman" panose="02020603050405020304" pitchFamily="18" charset="0"/>
                <a:ea typeface="Times New Roman" panose="02020603050405020304" pitchFamily="18" charset="0"/>
              </a:rPr>
              <a:t>                                                 = </a:t>
            </a:r>
            <a:r>
              <a:rPr lang="en-US" dirty="0" smtClean="0">
                <a:effectLst/>
                <a:latin typeface="Times New Roman" panose="02020603050405020304" pitchFamily="18" charset="0"/>
                <a:ea typeface="Times New Roman" panose="02020603050405020304" pitchFamily="18" charset="0"/>
              </a:rPr>
              <a:t>394/3.10=0.124m</a:t>
            </a:r>
            <a:r>
              <a:rPr lang="en-US" baseline="30000" dirty="0" smtClean="0">
                <a:effectLst/>
                <a:latin typeface="Times New Roman" panose="02020603050405020304" pitchFamily="18" charset="0"/>
                <a:ea typeface="Times New Roman" panose="02020603050405020304" pitchFamily="18" charset="0"/>
              </a:rPr>
              <a:t>3</a:t>
            </a:r>
            <a:endParaRPr lang="en-US" baseline="30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88810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0BB2395-CBF7-4CF8-BCB8-5434EF79C79A}"/>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05FEF499-E73D-4BC7-AFAD-A94D217AA314}"/>
              </a:ext>
            </a:extLst>
          </p:cNvPr>
          <p:cNvSpPr>
            <a:spLocks noGrp="1"/>
          </p:cNvSpPr>
          <p:nvPr>
            <p:ph type="sldNum" sz="quarter" idx="12"/>
          </p:nvPr>
        </p:nvSpPr>
        <p:spPr/>
        <p:txBody>
          <a:bodyPr/>
          <a:lstStyle/>
          <a:p>
            <a:fld id="{24027DF9-9D11-4A12-9A91-D7D69AC2A0A6}" type="slidenum">
              <a:rPr lang="en-IN" smtClean="0"/>
              <a:pPr/>
              <a:t>28</a:t>
            </a:fld>
            <a:endParaRPr lang="en-IN"/>
          </a:p>
        </p:txBody>
      </p:sp>
      <p:sp>
        <p:nvSpPr>
          <p:cNvPr id="6" name="TextBox 5">
            <a:extLst>
              <a:ext uri="{FF2B5EF4-FFF2-40B4-BE49-F238E27FC236}">
                <a16:creationId xmlns:a16="http://schemas.microsoft.com/office/drawing/2014/main" id="{E19D1BAF-399E-4806-8B8A-3D4D4B77C5AF}"/>
              </a:ext>
            </a:extLst>
          </p:cNvPr>
          <p:cNvSpPr txBox="1"/>
          <p:nvPr/>
        </p:nvSpPr>
        <p:spPr>
          <a:xfrm>
            <a:off x="297873" y="0"/>
            <a:ext cx="11596254" cy="6177140"/>
          </a:xfrm>
          <a:prstGeom prst="rect">
            <a:avLst/>
          </a:prstGeom>
          <a:noFill/>
        </p:spPr>
        <p:txBody>
          <a:bodyPr wrap="square" rtlCol="0">
            <a:spAutoFit/>
          </a:bodyPr>
          <a:lstStyle/>
          <a:p>
            <a:pPr marL="285750" indent="-285750">
              <a:buFont typeface="Wingdings" panose="05000000000000000000" pitchFamily="2" charset="2"/>
              <a:buChar char="§"/>
            </a:pPr>
            <a:r>
              <a:rPr lang="en-US" dirty="0"/>
              <a:t>Volume of water = Mass of water /specific gravity of water </a:t>
            </a:r>
          </a:p>
          <a:p>
            <a:pPr marL="285750" indent="-285750">
              <a:buFont typeface="Wingdings" panose="05000000000000000000" pitchFamily="2" charset="2"/>
              <a:buChar char="§"/>
            </a:pPr>
            <a:r>
              <a:rPr lang="en-US" dirty="0"/>
              <a:t>                                  = 197/1000</a:t>
            </a:r>
          </a:p>
          <a:p>
            <a:r>
              <a:rPr lang="en-US" dirty="0"/>
              <a:t>                                       =0.197m</a:t>
            </a:r>
            <a:r>
              <a:rPr lang="en-US" baseline="30000" dirty="0"/>
              <a:t>3</a:t>
            </a:r>
          </a:p>
          <a:p>
            <a:pPr marL="285750" indent="-285750">
              <a:buFont typeface="Wingdings" panose="05000000000000000000" pitchFamily="2" charset="2"/>
              <a:buChar char="§"/>
            </a:pPr>
            <a:r>
              <a:rPr lang="en-US" dirty="0"/>
              <a:t>Volume of all aggregate = (1-0.01)-(0.124+0.197)</a:t>
            </a:r>
          </a:p>
          <a:p>
            <a:r>
              <a:rPr lang="en-US" dirty="0"/>
              <a:t>                                                = 0.669m</a:t>
            </a:r>
            <a:r>
              <a:rPr lang="en-US" baseline="30000" dirty="0"/>
              <a:t>3</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Mass of Coarse aggregate = E* volume of CA* sp. Gravity of CA*1000</a:t>
            </a:r>
          </a:p>
          <a:p>
            <a:r>
              <a:rPr lang="en-US" dirty="0"/>
              <a:t>                                    = </a:t>
            </a:r>
            <a:r>
              <a:rPr lang="en-US" sz="1800" dirty="0">
                <a:effectLst/>
                <a:latin typeface="Times New Roman" panose="02020603050405020304" pitchFamily="18" charset="0"/>
                <a:ea typeface="Times New Roman" panose="02020603050405020304" pitchFamily="18" charset="0"/>
              </a:rPr>
              <a:t>0.669*0.62*2.88*1000</a:t>
            </a:r>
          </a:p>
          <a:p>
            <a:r>
              <a:rPr lang="en-US" dirty="0"/>
              <a:t>                                    =1194.54kg</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Mass of Fine aggregate = E* volume of FA* sp. Gr. Of FA*1000</a:t>
            </a:r>
          </a:p>
          <a:p>
            <a:r>
              <a:rPr lang="en-US" dirty="0"/>
              <a:t>                                   = 0.669*0.38*2.60*1000</a:t>
            </a:r>
          </a:p>
          <a:p>
            <a:r>
              <a:rPr lang="en-US" dirty="0"/>
              <a:t>                                   = 660.97kg</a:t>
            </a:r>
          </a:p>
          <a:p>
            <a:endParaRPr lang="en-US" dirty="0"/>
          </a:p>
          <a:p>
            <a:pPr marL="285750" indent="-285750" fontAlgn="base">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Step-9   MIX PROPORTION </a:t>
            </a:r>
          </a:p>
          <a:p>
            <a:pPr fontAlgn="base">
              <a:lnSpc>
                <a:spcPct val="150000"/>
              </a:lnSpc>
            </a:pPr>
            <a:r>
              <a:rPr lang="en-US" sz="2000" dirty="0">
                <a:latin typeface="Times New Roman" panose="02020603050405020304" pitchFamily="18" charset="0"/>
                <a:cs typeface="Times New Roman" panose="02020603050405020304" pitchFamily="18" charset="0"/>
              </a:rPr>
              <a:t>                 Cement = 394 Kg/m</a:t>
            </a:r>
            <a:r>
              <a:rPr lang="en-US" sz="2000" baseline="30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Water Cement Ratio = 0.5</a:t>
            </a:r>
          </a:p>
          <a:p>
            <a:pPr fontAlgn="base">
              <a:lnSpc>
                <a:spcPct val="150000"/>
              </a:lnSpc>
            </a:pPr>
            <a:r>
              <a:rPr lang="en-US" sz="2000" dirty="0">
                <a:latin typeface="Times New Roman" panose="02020603050405020304" pitchFamily="18" charset="0"/>
                <a:cs typeface="Times New Roman" panose="02020603050405020304" pitchFamily="18" charset="0"/>
              </a:rPr>
              <a:t>                 Water = 197.16Kg/</a:t>
            </a:r>
            <a:r>
              <a:rPr lang="en-US" sz="2000" dirty="0"/>
              <a:t>m</a:t>
            </a:r>
            <a:r>
              <a:rPr lang="en-US" sz="2000" baseline="30000" dirty="0"/>
              <a:t>3</a:t>
            </a:r>
            <a:endParaRPr lang="en-US" sz="2000" dirty="0">
              <a:latin typeface="Times New Roman" panose="02020603050405020304" pitchFamily="18" charset="0"/>
              <a:cs typeface="Times New Roman" panose="02020603050405020304" pitchFamily="18" charset="0"/>
            </a:endParaRPr>
          </a:p>
          <a:p>
            <a:pPr fontAlgn="base">
              <a:lnSpc>
                <a:spcPct val="150000"/>
              </a:lnSpc>
            </a:pPr>
            <a:r>
              <a:rPr lang="en-US" sz="2000" dirty="0">
                <a:latin typeface="Times New Roman" panose="02020603050405020304" pitchFamily="18" charset="0"/>
                <a:cs typeface="Times New Roman" panose="02020603050405020304" pitchFamily="18" charset="0"/>
              </a:rPr>
              <a:t>                 Fine Aggregate = 660.92Kg</a:t>
            </a:r>
          </a:p>
          <a:p>
            <a:pPr fontAlgn="base">
              <a:lnSpc>
                <a:spcPct val="150000"/>
              </a:lnSpc>
            </a:pPr>
            <a:r>
              <a:rPr lang="en-US" sz="2000" dirty="0">
                <a:latin typeface="Times New Roman" panose="02020603050405020304" pitchFamily="18" charset="0"/>
                <a:cs typeface="Times New Roman" panose="02020603050405020304" pitchFamily="18" charset="0"/>
              </a:rPr>
              <a:t>                 Coarse Aggregate = 1194.54 Kg</a:t>
            </a:r>
          </a:p>
        </p:txBody>
      </p:sp>
    </p:spTree>
    <p:extLst>
      <p:ext uri="{BB962C8B-B14F-4D97-AF65-F5344CB8AC3E}">
        <p14:creationId xmlns:p14="http://schemas.microsoft.com/office/powerpoint/2010/main" val="3907787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0BB2395-CBF7-4CF8-BCB8-5434EF79C79A}"/>
              </a:ext>
            </a:extLst>
          </p:cNvPr>
          <p:cNvSpPr>
            <a:spLocks noGrp="1"/>
          </p:cNvSpPr>
          <p:nvPr>
            <p:ph type="ftr" sz="quarter" idx="11"/>
          </p:nvPr>
        </p:nvSpPr>
        <p:spPr>
          <a:xfrm>
            <a:off x="4439772" y="6492875"/>
            <a:ext cx="3797300" cy="365125"/>
          </a:xfrm>
        </p:spPr>
        <p:txBody>
          <a:bodyPr/>
          <a:lstStyle/>
          <a:p>
            <a:r>
              <a:rPr lang="en-US" b="1" dirty="0"/>
              <a:t>Dept. of Civil Engineering, </a:t>
            </a:r>
            <a:r>
              <a:rPr lang="en-US" b="1" dirty="0" smtClean="0"/>
              <a:t>VKIT</a:t>
            </a:r>
            <a:endParaRPr lang="en-IN" b="1" dirty="0"/>
          </a:p>
        </p:txBody>
      </p:sp>
      <p:sp>
        <p:nvSpPr>
          <p:cNvPr id="4" name="Slide Number Placeholder 3">
            <a:extLst>
              <a:ext uri="{FF2B5EF4-FFF2-40B4-BE49-F238E27FC236}">
                <a16:creationId xmlns:a16="http://schemas.microsoft.com/office/drawing/2014/main" id="{05FEF499-E73D-4BC7-AFAD-A94D217AA314}"/>
              </a:ext>
            </a:extLst>
          </p:cNvPr>
          <p:cNvSpPr>
            <a:spLocks noGrp="1"/>
          </p:cNvSpPr>
          <p:nvPr>
            <p:ph type="sldNum" sz="quarter" idx="12"/>
          </p:nvPr>
        </p:nvSpPr>
        <p:spPr/>
        <p:txBody>
          <a:bodyPr/>
          <a:lstStyle/>
          <a:p>
            <a:fld id="{24027DF9-9D11-4A12-9A91-D7D69AC2A0A6}" type="slidenum">
              <a:rPr lang="en-IN" smtClean="0"/>
              <a:pPr/>
              <a:t>29</a:t>
            </a:fld>
            <a:endParaRPr lang="en-IN"/>
          </a:p>
        </p:txBody>
      </p:sp>
      <p:sp>
        <p:nvSpPr>
          <p:cNvPr id="6" name="TextBox 5">
            <a:extLst>
              <a:ext uri="{FF2B5EF4-FFF2-40B4-BE49-F238E27FC236}">
                <a16:creationId xmlns:a16="http://schemas.microsoft.com/office/drawing/2014/main" id="{E19D1BAF-399E-4806-8B8A-3D4D4B77C5AF}"/>
              </a:ext>
            </a:extLst>
          </p:cNvPr>
          <p:cNvSpPr txBox="1"/>
          <p:nvPr/>
        </p:nvSpPr>
        <p:spPr>
          <a:xfrm>
            <a:off x="297873" y="0"/>
            <a:ext cx="11596254" cy="6167329"/>
          </a:xfrm>
          <a:prstGeom prst="rect">
            <a:avLst/>
          </a:prstGeom>
          <a:noFill/>
        </p:spPr>
        <p:txBody>
          <a:bodyPr wrap="square" rtlCol="0">
            <a:spAutoFit/>
          </a:bodyPr>
          <a:lstStyle/>
          <a:p>
            <a:pPr>
              <a:lnSpc>
                <a:spcPct val="150000"/>
              </a:lnSpc>
              <a:spcBef>
                <a:spcPts val="1200"/>
              </a:spcBef>
            </a:pPr>
            <a:r>
              <a:rPr lang="en-US" sz="1800" b="1" dirty="0">
                <a:effectLst/>
                <a:latin typeface="Times New Roman" panose="02020603050405020304" pitchFamily="18" charset="0"/>
                <a:ea typeface="Times New Roman" panose="02020603050405020304" pitchFamily="18" charset="0"/>
              </a:rPr>
              <a:t>The Extra Water to Be Added for Absorption by Coarse Aggregate and Fine Aggregate</a:t>
            </a:r>
          </a:p>
          <a:p>
            <a:pPr marL="342900" lvl="0" indent="-342900">
              <a:lnSpc>
                <a:spcPct val="150000"/>
              </a:lnSpc>
              <a:spcBef>
                <a:spcPts val="1200"/>
              </a:spcBef>
              <a:spcAft>
                <a:spcPts val="0"/>
              </a:spcAft>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For Fine Aggregate:</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Mass of FA = Mass of fine aggregate/ (1+ water ratio/100)  </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 660.97 / (1+1.01/100)</a:t>
            </a:r>
          </a:p>
          <a:p>
            <a:pPr>
              <a:lnSpc>
                <a:spcPct val="150000"/>
              </a:lnSpc>
            </a:pPr>
            <a:r>
              <a:rPr lang="en-US" sz="1800" dirty="0">
                <a:effectLst/>
                <a:latin typeface="Times New Roman" panose="02020603050405020304" pitchFamily="18" charset="0"/>
                <a:ea typeface="Times New Roman" panose="02020603050405020304" pitchFamily="18" charset="0"/>
              </a:rPr>
              <a:t>                                          = 654.36 kg/m</a:t>
            </a:r>
            <a:r>
              <a:rPr lang="en-US" sz="1800" baseline="30000" dirty="0">
                <a:effectLst/>
                <a:latin typeface="Times New Roman" panose="02020603050405020304" pitchFamily="18" charset="0"/>
                <a:ea typeface="Times New Roman" panose="02020603050405020304" pitchFamily="18" charset="0"/>
              </a:rPr>
              <a:t>3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For Coarse aggregate: -</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Mass of CA = mass of coarse aggregate/ (1+water ratio/100)</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 1186.82 kg/m</a:t>
            </a:r>
            <a:r>
              <a:rPr lang="en-US" sz="1800" baseline="30000" dirty="0">
                <a:effectLst/>
                <a:latin typeface="Times New Roman" panose="02020603050405020304" pitchFamily="18" charset="0"/>
                <a:ea typeface="Times New Roman" panose="02020603050405020304" pitchFamily="18" charset="0"/>
              </a:rPr>
              <a:t>3</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tabLst>
                <a:tab pos="457200" algn="l"/>
              </a:tabLst>
            </a:pPr>
            <a:r>
              <a:rPr lang="en-US" sz="1800" dirty="0">
                <a:effectLst/>
                <a:latin typeface="Times New Roman" panose="02020603050405020304" pitchFamily="18" charset="0"/>
                <a:ea typeface="Times New Roman" panose="02020603050405020304" pitchFamily="18" charset="0"/>
              </a:rPr>
              <a:t>                  1. Fine Aggregate</a:t>
            </a:r>
            <a:endParaRPr lang="en-IN" sz="1800" dirty="0">
              <a:effectLst/>
              <a:latin typeface="Times New Roman" panose="02020603050405020304" pitchFamily="18" charset="0"/>
              <a:ea typeface="Times New Roman" panose="02020603050405020304" pitchFamily="18" charset="0"/>
            </a:endParaRPr>
          </a:p>
          <a:p>
            <a:pPr marL="1116330">
              <a:lnSpc>
                <a:spcPct val="150000"/>
              </a:lnSpc>
            </a:pPr>
            <a:r>
              <a:rPr lang="en-US" sz="1800" dirty="0">
                <a:effectLst/>
                <a:latin typeface="Times New Roman" panose="02020603050405020304" pitchFamily="18" charset="0"/>
                <a:ea typeface="Times New Roman" panose="02020603050405020304" pitchFamily="18" charset="0"/>
              </a:rPr>
              <a:t>            = 660.97 -654.36 = 6.61 Kg</a:t>
            </a:r>
            <a:endParaRPr lang="en-IN" sz="1800" dirty="0">
              <a:effectLst/>
              <a:latin typeface="Times New Roman" panose="02020603050405020304" pitchFamily="18" charset="0"/>
              <a:ea typeface="Times New Roman" panose="02020603050405020304" pitchFamily="18" charset="0"/>
            </a:endParaRPr>
          </a:p>
          <a:p>
            <a:pPr marL="683895">
              <a:lnSpc>
                <a:spcPct val="150000"/>
              </a:lnSpc>
            </a:pPr>
            <a:r>
              <a:rPr lang="en-US" sz="1800" dirty="0">
                <a:effectLst/>
                <a:latin typeface="Times New Roman" panose="02020603050405020304" pitchFamily="18" charset="0"/>
                <a:ea typeface="Times New Roman" panose="02020603050405020304" pitchFamily="18" charset="0"/>
              </a:rPr>
              <a:t>      2. Coarse aggregate  </a:t>
            </a:r>
            <a:endParaRPr lang="en-IN" sz="1800" dirty="0">
              <a:effectLst/>
              <a:latin typeface="Times New Roman" panose="02020603050405020304" pitchFamily="18" charset="0"/>
              <a:ea typeface="Times New Roman" panose="02020603050405020304" pitchFamily="18" charset="0"/>
            </a:endParaRPr>
          </a:p>
          <a:p>
            <a:pPr marL="1116330">
              <a:lnSpc>
                <a:spcPct val="150000"/>
              </a:lnSpc>
            </a:pPr>
            <a:r>
              <a:rPr lang="en-US" sz="1800" dirty="0">
                <a:effectLst/>
                <a:latin typeface="Times New Roman" panose="02020603050405020304" pitchFamily="18" charset="0"/>
                <a:ea typeface="Times New Roman" panose="02020603050405020304" pitchFamily="18" charset="0"/>
              </a:rPr>
              <a:t>            = 1194.54 – 1186.82 = 7.72 Kg</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Water to be added = 197.16+6.61+7.72 = 211.49kg</a:t>
            </a:r>
            <a:endParaRPr lang="en-IN" sz="1800" dirty="0">
              <a:effectLst/>
              <a:latin typeface="Times New Roman" panose="02020603050405020304" pitchFamily="18" charset="0"/>
              <a:ea typeface="Times New Roman" panose="02020603050405020304" pitchFamily="18" charset="0"/>
            </a:endParaRPr>
          </a:p>
          <a:p>
            <a:pPr>
              <a:lnSpc>
                <a:spcPct val="150000"/>
              </a:lnSpc>
              <a:spcBef>
                <a:spcPts val="1200"/>
              </a:spcBef>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53036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86420-E29E-456A-BDBB-6801241FBA95}"/>
              </a:ext>
            </a:extLst>
          </p:cNvPr>
          <p:cNvSpPr>
            <a:spLocks noGrp="1"/>
          </p:cNvSpPr>
          <p:nvPr>
            <p:ph type="title"/>
          </p:nvPr>
        </p:nvSpPr>
        <p:spPr>
          <a:xfrm>
            <a:off x="0" y="1"/>
            <a:ext cx="12192000" cy="984274"/>
          </a:xfrm>
        </p:spPr>
        <p:txBody>
          <a:bodyPr/>
          <a:lstStyle/>
          <a:p>
            <a:r>
              <a:rPr lang="en-US" sz="4000" b="1" i="1" u="sng" dirty="0">
                <a:solidFill>
                  <a:schemeClr val="tx1"/>
                </a:solidFill>
                <a:effectLst/>
                <a:latin typeface="Times New Roman" panose="02020603050405020304" pitchFamily="18" charset="0"/>
                <a:cs typeface="Times New Roman" panose="02020603050405020304" pitchFamily="18" charset="0"/>
              </a:rPr>
              <a:t>INTRODUCTION</a:t>
            </a:r>
            <a:endParaRPr lang="en-IN" sz="4000" b="1" i="1" u="sng"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832EBBB-64CC-408A-8B9E-BB84BAE4FB31}"/>
              </a:ext>
            </a:extLst>
          </p:cNvPr>
          <p:cNvSpPr>
            <a:spLocks noGrp="1"/>
          </p:cNvSpPr>
          <p:nvPr>
            <p:ph idx="1"/>
          </p:nvPr>
        </p:nvSpPr>
        <p:spPr>
          <a:xfrm>
            <a:off x="516835" y="984275"/>
            <a:ext cx="11131826" cy="5508600"/>
          </a:xfrm>
        </p:spPr>
        <p:txBody>
          <a:bodyPr>
            <a:normAutofit/>
          </a:bodyPr>
          <a:lstStyle/>
          <a:p>
            <a:pPr algn="just">
              <a:lnSpc>
                <a:spcPct val="150000"/>
              </a:lnSpc>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Civil engineering is a professional engineering discipline that deals with the design, construction, and maintenance of the physical and naturally built environment, including public works such as roads, bridges, canals, dams, airports, sewerage systems, pipelines, structural components of buildings, and railways.</a:t>
            </a:r>
          </a:p>
          <a:p>
            <a:pPr algn="just">
              <a:lnSpc>
                <a:spcPct val="150000"/>
              </a:lnSpc>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About 3 billion tones demolition waste is generated annually over the globe and 14.5 million tones in India.</a:t>
            </a:r>
          </a:p>
          <a:p>
            <a:pPr algn="just">
              <a:lnSpc>
                <a:spcPct val="150000"/>
              </a:lnSpc>
            </a:pPr>
            <a:r>
              <a:rPr lang="en-US" sz="2000" dirty="0">
                <a:solidFill>
                  <a:schemeClr val="tx1"/>
                </a:solidFill>
                <a:latin typeface="Times New Roman" panose="02020603050405020304" pitchFamily="18" charset="0"/>
                <a:cs typeface="Times New Roman" panose="02020603050405020304" pitchFamily="18" charset="0"/>
              </a:rPr>
              <a:t>Nowadays, this waste constitutes serious socio-economic and environmental problems. Through its transportation and treatment process, construction and demolition wastes (CDW) are harmful to the environment due to the greenhouse gas emissions and demolition waste disposal are difficult to manage.</a:t>
            </a:r>
          </a:p>
          <a:p>
            <a:pPr algn="just"/>
            <a:r>
              <a:rPr lang="en-US" sz="2000" dirty="0">
                <a:solidFill>
                  <a:schemeClr val="tx1"/>
                </a:solidFill>
                <a:latin typeface="Times New Roman" panose="02020603050405020304" pitchFamily="18" charset="0"/>
                <a:cs typeface="Times New Roman" panose="02020603050405020304" pitchFamily="18" charset="0"/>
              </a:rPr>
              <a:t>Waste brick  can be recycled and reused as aggregates.</a:t>
            </a:r>
          </a:p>
        </p:txBody>
      </p:sp>
      <p:sp>
        <p:nvSpPr>
          <p:cNvPr id="5" name="Footer Placeholder 4">
            <a:extLst>
              <a:ext uri="{FF2B5EF4-FFF2-40B4-BE49-F238E27FC236}">
                <a16:creationId xmlns:a16="http://schemas.microsoft.com/office/drawing/2014/main" id="{66F11A82-6089-47E7-93E2-5046F0B624A2}"/>
              </a:ext>
            </a:extLst>
          </p:cNvPr>
          <p:cNvSpPr>
            <a:spLocks noGrp="1"/>
          </p:cNvSpPr>
          <p:nvPr>
            <p:ph type="ftr" sz="quarter" idx="11"/>
          </p:nvPr>
        </p:nvSpPr>
        <p:spPr>
          <a:xfrm>
            <a:off x="0" y="6626087"/>
            <a:ext cx="12192000" cy="231913"/>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BCC1DB04-EFA4-4C4E-B4BF-6875E77C3245}"/>
              </a:ext>
            </a:extLst>
          </p:cNvPr>
          <p:cNvSpPr>
            <a:spLocks noGrp="1"/>
          </p:cNvSpPr>
          <p:nvPr>
            <p:ph type="sldNum" sz="quarter" idx="12"/>
          </p:nvPr>
        </p:nvSpPr>
        <p:spPr>
          <a:xfrm>
            <a:off x="11382234" y="6183087"/>
            <a:ext cx="653012" cy="674914"/>
          </a:xfrm>
        </p:spPr>
        <p:txBody>
          <a:bodyPr/>
          <a:lstStyle/>
          <a:p>
            <a:pPr algn="ctr"/>
            <a:fld id="{24027DF9-9D11-4A12-9A91-D7D69AC2A0A6}" type="slidenum">
              <a:rPr lang="en-IN" b="1" smtClean="0">
                <a:solidFill>
                  <a:schemeClr val="tx1"/>
                </a:solidFill>
                <a:latin typeface="Times New Roman" panose="02020603050405020304" pitchFamily="18" charset="0"/>
                <a:cs typeface="Times New Roman" panose="02020603050405020304" pitchFamily="18" charset="0"/>
              </a:rPr>
              <a:pPr algn="ctr"/>
              <a:t>3</a:t>
            </a:fld>
            <a:endParaRPr lang="en-IN"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3861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3AA2FB-6F65-D389-CF82-A691B2428A27}"/>
              </a:ext>
            </a:extLst>
          </p:cNvPr>
          <p:cNvSpPr>
            <a:spLocks noGrp="1"/>
          </p:cNvSpPr>
          <p:nvPr>
            <p:ph type="ftr" sz="quarter" idx="11"/>
          </p:nvPr>
        </p:nvSpPr>
        <p:spPr>
          <a:xfrm>
            <a:off x="4395470" y="6483595"/>
            <a:ext cx="3797300" cy="365125"/>
          </a:xfrm>
        </p:spPr>
        <p:txBody>
          <a:bodyPr/>
          <a:lstStyle/>
          <a:p>
            <a:r>
              <a:rPr lang="en-US" b="1" dirty="0"/>
              <a:t>Dept. of Civil Engineering, </a:t>
            </a:r>
            <a:r>
              <a:rPr lang="en-US" b="1" dirty="0" smtClean="0"/>
              <a:t>VKIT</a:t>
            </a:r>
            <a:endParaRPr lang="en-IN" b="1" dirty="0"/>
          </a:p>
        </p:txBody>
      </p:sp>
      <p:sp>
        <p:nvSpPr>
          <p:cNvPr id="4" name="Slide Number Placeholder 3">
            <a:extLst>
              <a:ext uri="{FF2B5EF4-FFF2-40B4-BE49-F238E27FC236}">
                <a16:creationId xmlns:a16="http://schemas.microsoft.com/office/drawing/2014/main" id="{4EB4CBD3-4D70-72C3-6F46-0A855F1B41DB}"/>
              </a:ext>
            </a:extLst>
          </p:cNvPr>
          <p:cNvSpPr>
            <a:spLocks noGrp="1"/>
          </p:cNvSpPr>
          <p:nvPr>
            <p:ph type="sldNum" sz="quarter" idx="12"/>
          </p:nvPr>
        </p:nvSpPr>
        <p:spPr/>
        <p:txBody>
          <a:bodyPr/>
          <a:lstStyle/>
          <a:p>
            <a:fld id="{24027DF9-9D11-4A12-9A91-D7D69AC2A0A6}" type="slidenum">
              <a:rPr lang="en-IN" smtClean="0"/>
              <a:pPr/>
              <a:t>30</a:t>
            </a:fld>
            <a:endParaRPr lang="en-IN"/>
          </a:p>
        </p:txBody>
      </p:sp>
      <p:sp>
        <p:nvSpPr>
          <p:cNvPr id="8" name="TextBox 7">
            <a:extLst>
              <a:ext uri="{FF2B5EF4-FFF2-40B4-BE49-F238E27FC236}">
                <a16:creationId xmlns:a16="http://schemas.microsoft.com/office/drawing/2014/main" id="{6A72772C-D3D6-BEF2-6D01-24AEFB586091}"/>
              </a:ext>
            </a:extLst>
          </p:cNvPr>
          <p:cNvSpPr txBox="1"/>
          <p:nvPr/>
        </p:nvSpPr>
        <p:spPr>
          <a:xfrm>
            <a:off x="396240" y="0"/>
            <a:ext cx="11795760" cy="6401753"/>
          </a:xfrm>
          <a:prstGeom prst="rect">
            <a:avLst/>
          </a:prstGeom>
          <a:noFill/>
        </p:spPr>
        <p:txBody>
          <a:bodyPr wrap="square">
            <a:spAutoFit/>
          </a:bodyPr>
          <a:lstStyle/>
          <a:p>
            <a:pPr marL="342900" lvl="0" indent="-342900">
              <a:lnSpc>
                <a:spcPct val="150000"/>
              </a:lnSpc>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Mix Proportion After Adjustment</a:t>
            </a:r>
            <a:endParaRPr lang="en-IN" sz="1600" dirty="0">
              <a:effectLst/>
              <a:latin typeface="Times New Roman" panose="02020603050405020304" pitchFamily="18" charset="0"/>
              <a:ea typeface="Times New Roman" panose="02020603050405020304" pitchFamily="18" charset="0"/>
            </a:endParaRPr>
          </a:p>
          <a:p>
            <a:pPr marL="683895">
              <a:lnSpc>
                <a:spcPct val="150000"/>
              </a:lnSpc>
            </a:pPr>
            <a:r>
              <a:rPr lang="en-US" sz="1800" dirty="0">
                <a:effectLst/>
                <a:latin typeface="Times New Roman" panose="02020603050405020304" pitchFamily="18" charset="0"/>
                <a:ea typeface="Times New Roman" panose="02020603050405020304" pitchFamily="18" charset="0"/>
              </a:rPr>
              <a:t>         Cement= 394kg/m3</a:t>
            </a:r>
            <a:endParaRPr lang="en-IN" sz="1600" dirty="0">
              <a:effectLst/>
              <a:latin typeface="Times New Roman" panose="02020603050405020304" pitchFamily="18" charset="0"/>
              <a:ea typeface="Times New Roman" panose="02020603050405020304" pitchFamily="18" charset="0"/>
            </a:endParaRPr>
          </a:p>
          <a:p>
            <a:pPr marL="683895">
              <a:lnSpc>
                <a:spcPct val="150000"/>
              </a:lnSpc>
            </a:pPr>
            <a:r>
              <a:rPr lang="en-US" sz="1800" dirty="0">
                <a:effectLst/>
                <a:latin typeface="Times New Roman" panose="02020603050405020304" pitchFamily="18" charset="0"/>
                <a:ea typeface="Times New Roman" panose="02020603050405020304" pitchFamily="18" charset="0"/>
              </a:rPr>
              <a:t>         Water (to be added) = 211.49 kg/m</a:t>
            </a:r>
            <a:r>
              <a:rPr lang="en-US" sz="1800" baseline="30000" dirty="0">
                <a:effectLst/>
                <a:latin typeface="Times New Roman" panose="02020603050405020304" pitchFamily="18" charset="0"/>
                <a:ea typeface="Times New Roman" panose="02020603050405020304" pitchFamily="18" charset="0"/>
              </a:rPr>
              <a:t>3</a:t>
            </a:r>
            <a:endParaRPr lang="en-IN" sz="1600" dirty="0">
              <a:effectLst/>
              <a:latin typeface="Times New Roman" panose="02020603050405020304" pitchFamily="18" charset="0"/>
              <a:ea typeface="Times New Roman" panose="02020603050405020304" pitchFamily="18" charset="0"/>
            </a:endParaRPr>
          </a:p>
          <a:p>
            <a:pPr marL="683895">
              <a:lnSpc>
                <a:spcPct val="150000"/>
              </a:lnSpc>
            </a:pPr>
            <a:r>
              <a:rPr lang="en-US" sz="1800" dirty="0">
                <a:effectLst/>
                <a:latin typeface="Times New Roman" panose="02020603050405020304" pitchFamily="18" charset="0"/>
                <a:ea typeface="Times New Roman" panose="02020603050405020304" pitchFamily="18" charset="0"/>
              </a:rPr>
              <a:t>         Fine aggregate (dry) = 654.36kg/m</a:t>
            </a:r>
            <a:r>
              <a:rPr lang="en-US" sz="1800" baseline="30000" dirty="0">
                <a:effectLst/>
                <a:latin typeface="Times New Roman" panose="02020603050405020304" pitchFamily="18" charset="0"/>
                <a:ea typeface="Times New Roman" panose="02020603050405020304" pitchFamily="18" charset="0"/>
              </a:rPr>
              <a:t>3</a:t>
            </a:r>
            <a:endParaRPr lang="en-IN" sz="1600" dirty="0">
              <a:effectLst/>
              <a:latin typeface="Times New Roman" panose="02020603050405020304" pitchFamily="18" charset="0"/>
              <a:ea typeface="Times New Roman" panose="02020603050405020304" pitchFamily="18" charset="0"/>
            </a:endParaRPr>
          </a:p>
          <a:p>
            <a:pPr marL="683895">
              <a:lnSpc>
                <a:spcPct val="150000"/>
              </a:lnSpc>
            </a:pPr>
            <a:r>
              <a:rPr lang="en-US" sz="1800" dirty="0">
                <a:effectLst/>
                <a:latin typeface="Times New Roman" panose="02020603050405020304" pitchFamily="18" charset="0"/>
                <a:ea typeface="Times New Roman" panose="02020603050405020304" pitchFamily="18" charset="0"/>
              </a:rPr>
              <a:t>         Coarse aggregate(dry) = 1186.82 kg/m</a:t>
            </a:r>
            <a:r>
              <a:rPr lang="en-US" sz="1800" baseline="30000" dirty="0">
                <a:effectLst/>
                <a:latin typeface="Times New Roman" panose="02020603050405020304" pitchFamily="18" charset="0"/>
                <a:ea typeface="Times New Roman" panose="02020603050405020304" pitchFamily="18" charset="0"/>
              </a:rPr>
              <a:t>3</a:t>
            </a:r>
            <a:endParaRPr lang="en-IN" sz="1600" dirty="0">
              <a:effectLst/>
              <a:latin typeface="Times New Roman" panose="02020603050405020304" pitchFamily="18" charset="0"/>
              <a:ea typeface="Times New Roman" panose="02020603050405020304" pitchFamily="18" charset="0"/>
            </a:endParaRPr>
          </a:p>
          <a:p>
            <a:pPr marL="683895">
              <a:lnSpc>
                <a:spcPct val="150000"/>
              </a:lnSpc>
            </a:pPr>
            <a:r>
              <a:rPr lang="en-US" sz="1800" dirty="0">
                <a:effectLst/>
                <a:latin typeface="Times New Roman" panose="02020603050405020304" pitchFamily="18" charset="0"/>
                <a:ea typeface="Times New Roman" panose="02020603050405020304" pitchFamily="18" charset="0"/>
              </a:rPr>
              <a:t>         Water cement ratio = 0.5</a:t>
            </a:r>
          </a:p>
          <a:p>
            <a:pPr marL="683895">
              <a:lnSpc>
                <a:spcPct val="150000"/>
              </a:lnSpc>
            </a:pPr>
            <a:r>
              <a:rPr lang="en-US" dirty="0">
                <a:latin typeface="Times New Roman" panose="02020603050405020304" pitchFamily="18" charset="0"/>
                <a:ea typeface="Times New Roman" panose="02020603050405020304" pitchFamily="18" charset="0"/>
              </a:rPr>
              <a:t>In 0.5 w/c we didn’t get 100mm slump. Now increase the 10%  of w/c</a:t>
            </a:r>
          </a:p>
          <a:p>
            <a:pPr marL="342900" lvl="0" indent="-342900">
              <a:lnSpc>
                <a:spcPct val="150000"/>
              </a:lnSpc>
              <a:buFont typeface="Wingdings" panose="05000000000000000000" pitchFamily="2" charset="2"/>
              <a:buChar char=""/>
              <a:tabLst>
                <a:tab pos="318770" algn="l"/>
              </a:tabLst>
            </a:pPr>
            <a:r>
              <a:rPr lang="en-US" sz="1800" b="1" u="sng" dirty="0">
                <a:effectLst/>
                <a:latin typeface="Times New Roman" panose="02020603050405020304" pitchFamily="18" charset="0"/>
                <a:ea typeface="Times New Roman" panose="02020603050405020304" pitchFamily="18" charset="0"/>
              </a:rPr>
              <a:t>TRAIL 2</a:t>
            </a:r>
            <a:endParaRPr lang="en-IN" sz="1800" dirty="0">
              <a:effectLst/>
              <a:latin typeface="Times New Roman" panose="02020603050405020304" pitchFamily="18" charset="0"/>
              <a:ea typeface="Times New Roman" panose="02020603050405020304" pitchFamily="18" charset="0"/>
            </a:endParaRPr>
          </a:p>
          <a:p>
            <a:pPr marL="228600">
              <a:lnSpc>
                <a:spcPct val="150000"/>
              </a:lnSpc>
            </a:pP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Increase the 10% of water</a:t>
            </a:r>
            <a:endParaRPr lang="en-IN" sz="1800" dirty="0">
              <a:effectLst/>
              <a:latin typeface="Times New Roman" panose="02020603050405020304" pitchFamily="18" charset="0"/>
              <a:ea typeface="Times New Roman" panose="02020603050405020304" pitchFamily="18" charset="0"/>
            </a:endParaRPr>
          </a:p>
          <a:p>
            <a:pPr marL="228600">
              <a:lnSpc>
                <a:spcPct val="150000"/>
              </a:lnSpc>
            </a:pPr>
            <a:r>
              <a:rPr lang="en-US" sz="1800" dirty="0">
                <a:effectLst/>
                <a:latin typeface="Times New Roman" panose="02020603050405020304" pitchFamily="18" charset="0"/>
                <a:ea typeface="Times New Roman" panose="02020603050405020304" pitchFamily="18" charset="0"/>
              </a:rPr>
              <a:t>    water cement ratio =0.6</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600"/>
              </a:spcBef>
              <a:spcAft>
                <a:spcPts val="0"/>
              </a:spcAft>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STEP- 1 CALCULATION OF CEMENT CONTENT </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W/C RATIO = W/C</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C = W/(W/C)</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 197/0.6</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 328.6 kg/m3 &gt; 300 kg /</a:t>
            </a:r>
            <a:r>
              <a:rPr lang="en-US" sz="1800" dirty="0" smtClean="0">
                <a:effectLst/>
                <a:latin typeface="Times New Roman" panose="02020603050405020304" pitchFamily="18" charset="0"/>
                <a:ea typeface="Times New Roman" panose="02020603050405020304" pitchFamily="18" charset="0"/>
              </a:rPr>
              <a:t>m</a:t>
            </a:r>
            <a:r>
              <a:rPr lang="en-US" sz="1800" baseline="30000" dirty="0" smtClean="0">
                <a:effectLst/>
                <a:latin typeface="Times New Roman" panose="02020603050405020304" pitchFamily="18" charset="0"/>
                <a:ea typeface="Times New Roman" panose="02020603050405020304" pitchFamily="18" charset="0"/>
              </a:rPr>
              <a:t>3</a:t>
            </a:r>
          </a:p>
        </p:txBody>
      </p:sp>
    </p:spTree>
    <p:extLst>
      <p:ext uri="{BB962C8B-B14F-4D97-AF65-F5344CB8AC3E}">
        <p14:creationId xmlns:p14="http://schemas.microsoft.com/office/powerpoint/2010/main" val="1982304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8CA57F5-F674-EB95-BFFE-FB73FBA462AF}"/>
              </a:ext>
            </a:extLst>
          </p:cNvPr>
          <p:cNvSpPr>
            <a:spLocks noGrp="1"/>
          </p:cNvSpPr>
          <p:nvPr>
            <p:ph type="ftr" sz="quarter" idx="11"/>
          </p:nvPr>
        </p:nvSpPr>
        <p:spPr>
          <a:xfrm>
            <a:off x="4589241" y="6492388"/>
            <a:ext cx="3797300" cy="365125"/>
          </a:xfrm>
        </p:spPr>
        <p:txBody>
          <a:bodyPr/>
          <a:lstStyle/>
          <a:p>
            <a:r>
              <a:rPr lang="en-US" b="1" dirty="0"/>
              <a:t>Dept. of Civil Engineering, </a:t>
            </a:r>
            <a:r>
              <a:rPr lang="en-US" b="1" dirty="0" smtClean="0"/>
              <a:t>VKIT</a:t>
            </a:r>
            <a:endParaRPr lang="en-IN" b="1" dirty="0"/>
          </a:p>
        </p:txBody>
      </p:sp>
      <p:sp>
        <p:nvSpPr>
          <p:cNvPr id="4" name="Slide Number Placeholder 3">
            <a:extLst>
              <a:ext uri="{FF2B5EF4-FFF2-40B4-BE49-F238E27FC236}">
                <a16:creationId xmlns:a16="http://schemas.microsoft.com/office/drawing/2014/main" id="{C4EAD024-81A4-28D4-BF0F-6906F25837DA}"/>
              </a:ext>
            </a:extLst>
          </p:cNvPr>
          <p:cNvSpPr>
            <a:spLocks noGrp="1"/>
          </p:cNvSpPr>
          <p:nvPr>
            <p:ph type="sldNum" sz="quarter" idx="12"/>
          </p:nvPr>
        </p:nvSpPr>
        <p:spPr/>
        <p:txBody>
          <a:bodyPr/>
          <a:lstStyle/>
          <a:p>
            <a:fld id="{24027DF9-9D11-4A12-9A91-D7D69AC2A0A6}" type="slidenum">
              <a:rPr lang="en-IN" smtClean="0"/>
              <a:pPr/>
              <a:t>31</a:t>
            </a:fld>
            <a:endParaRPr lang="en-IN"/>
          </a:p>
        </p:txBody>
      </p:sp>
      <p:sp>
        <p:nvSpPr>
          <p:cNvPr id="6" name="TextBox 5">
            <a:extLst>
              <a:ext uri="{FF2B5EF4-FFF2-40B4-BE49-F238E27FC236}">
                <a16:creationId xmlns:a16="http://schemas.microsoft.com/office/drawing/2014/main" id="{9B78B8C7-928E-300C-331F-E42E2281DC1A}"/>
              </a:ext>
            </a:extLst>
          </p:cNvPr>
          <p:cNvSpPr txBox="1"/>
          <p:nvPr/>
        </p:nvSpPr>
        <p:spPr>
          <a:xfrm>
            <a:off x="548640" y="-31936"/>
            <a:ext cx="12313920" cy="6388287"/>
          </a:xfrm>
          <a:prstGeom prst="rect">
            <a:avLst/>
          </a:prstGeom>
          <a:noFill/>
        </p:spPr>
        <p:txBody>
          <a:bodyPr wrap="square">
            <a:spAutoFit/>
          </a:bodyPr>
          <a:lstStyle/>
          <a:p>
            <a:pPr marL="342900" lvl="0" indent="-342900">
              <a:lnSpc>
                <a:spcPct val="150000"/>
              </a:lnSpc>
              <a:spcBef>
                <a:spcPts val="1200"/>
              </a:spcBef>
              <a:spcAft>
                <a:spcPts val="0"/>
              </a:spcAft>
              <a:buFont typeface="Wingdings" panose="05000000000000000000" pitchFamily="2" charset="2"/>
              <a:buChar char=""/>
              <a:tabLst>
                <a:tab pos="318770" algn="l"/>
                <a:tab pos="457200" algn="l"/>
              </a:tabLst>
            </a:pPr>
            <a:r>
              <a:rPr lang="en-US" sz="1800" b="1" dirty="0">
                <a:effectLst/>
                <a:latin typeface="Times New Roman" panose="02020603050405020304" pitchFamily="18" charset="0"/>
                <a:ea typeface="Times New Roman" panose="02020603050405020304" pitchFamily="18" charset="0"/>
              </a:rPr>
              <a:t>STEP-2 PROPORTION BETWEEN CA AND FA</a:t>
            </a:r>
            <a:endParaRPr lang="en-IN" sz="16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IS- 10262   Table – 5 (1.5.5.1)</a:t>
            </a:r>
            <a:endParaRPr lang="en-IN" sz="16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Zone 2 = 0.62 </a:t>
            </a:r>
            <a:endParaRPr lang="en-IN" sz="16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Volume of coarse aggregate = 0.62</a:t>
            </a:r>
            <a:endParaRPr lang="en-IN" sz="16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Volume of fine aggregate = 1 -0.62 = 0.38m</a:t>
            </a:r>
            <a:r>
              <a:rPr lang="en-US" sz="1800" baseline="30000" dirty="0">
                <a:effectLst/>
                <a:latin typeface="Times New Roman" panose="02020603050405020304" pitchFamily="18" charset="0"/>
                <a:ea typeface="Times New Roman" panose="02020603050405020304" pitchFamily="18" charset="0"/>
              </a:rPr>
              <a:t>3</a:t>
            </a:r>
          </a:p>
          <a:p>
            <a:pPr marL="342900" lvl="0" indent="-342900">
              <a:lnSpc>
                <a:spcPct val="150000"/>
              </a:lnSpc>
              <a:spcBef>
                <a:spcPts val="1200"/>
              </a:spcBef>
              <a:spcAft>
                <a:spcPts val="0"/>
              </a:spcAft>
              <a:buFont typeface="Wingdings" panose="05000000000000000000" pitchFamily="2" charset="2"/>
              <a:buChar char=""/>
              <a:tabLst>
                <a:tab pos="408940" algn="l"/>
                <a:tab pos="457200" algn="l"/>
              </a:tabLst>
            </a:pPr>
            <a:r>
              <a:rPr lang="en-US" sz="1800" b="1" dirty="0">
                <a:effectLst/>
                <a:latin typeface="Times New Roman" panose="02020603050405020304" pitchFamily="18" charset="0"/>
                <a:ea typeface="Times New Roman" panose="02020603050405020304" pitchFamily="18" charset="0"/>
              </a:rPr>
              <a:t>STEP-3 Mix calculation </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Total volume=1m</a:t>
            </a:r>
            <a:r>
              <a:rPr lang="en-US" sz="1800" baseline="30000" dirty="0">
                <a:effectLst/>
                <a:latin typeface="Times New Roman" panose="02020603050405020304" pitchFamily="18" charset="0"/>
                <a:ea typeface="Times New Roman" panose="02020603050405020304" pitchFamily="18" charset="0"/>
              </a:rPr>
              <a:t>3</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Volume of entrapped air</a:t>
            </a: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0.01m</a:t>
            </a:r>
            <a:r>
              <a:rPr lang="en-US" sz="1800" baseline="30000" dirty="0">
                <a:effectLst/>
                <a:latin typeface="Times New Roman" panose="02020603050405020304" pitchFamily="18" charset="0"/>
                <a:ea typeface="Times New Roman" panose="02020603050405020304" pitchFamily="18" charset="0"/>
              </a:rPr>
              <a:t>3</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Volume of cement = mass of cement/sp. Gravity (1/1000)</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 328.6/3.10=0.103m</a:t>
            </a:r>
            <a:r>
              <a:rPr lang="en-US" sz="1800" baseline="30000" dirty="0">
                <a:effectLst/>
                <a:latin typeface="Times New Roman" panose="02020603050405020304" pitchFamily="18" charset="0"/>
                <a:ea typeface="Times New Roman" panose="02020603050405020304" pitchFamily="18" charset="0"/>
              </a:rPr>
              <a:t>3</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Volume of water = mass of water/sp. Gravity water</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 197/1000=0.197m</a:t>
            </a:r>
            <a:r>
              <a:rPr lang="en-US" sz="1800" baseline="30000" dirty="0">
                <a:effectLst/>
                <a:latin typeface="Times New Roman" panose="02020603050405020304" pitchFamily="18" charset="0"/>
                <a:ea typeface="Times New Roman" panose="02020603050405020304" pitchFamily="18" charset="0"/>
              </a:rPr>
              <a:t>3</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Volume of all aggregate = (</a:t>
            </a:r>
            <a:r>
              <a:rPr lang="en-US" sz="1800" dirty="0">
                <a:solidFill>
                  <a:srgbClr val="000000"/>
                </a:solidFill>
                <a:effectLst/>
                <a:latin typeface="Times New Roman" panose="02020603050405020304" pitchFamily="18" charset="0"/>
                <a:ea typeface="Times New Roman" panose="02020603050405020304" pitchFamily="18" charset="0"/>
              </a:rPr>
              <a:t>1-0.01) - (0.103+0.197)</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 0.69m</a:t>
            </a:r>
            <a:r>
              <a:rPr lang="en-US" sz="1800" baseline="30000" dirty="0">
                <a:effectLst/>
                <a:latin typeface="Times New Roman" panose="02020603050405020304" pitchFamily="18" charset="0"/>
                <a:ea typeface="Times New Roman" panose="02020603050405020304" pitchFamily="18" charset="0"/>
              </a:rPr>
              <a:t>3</a:t>
            </a:r>
            <a:endParaRPr lang="en-IN" sz="1800" dirty="0">
              <a:effectLst/>
              <a:latin typeface="Times New Roman" panose="02020603050405020304" pitchFamily="18" charset="0"/>
              <a:ea typeface="Times New Roman" panose="02020603050405020304" pitchFamily="18" charset="0"/>
            </a:endParaRPr>
          </a:p>
          <a:p>
            <a:pPr>
              <a:lnSpc>
                <a:spcPct val="150000"/>
              </a:lnSpc>
            </a:pP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86573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B51CAD-5B5F-DB99-63D1-108151B5B607}"/>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3A279238-C458-10A3-19E7-EC9ACA16270B}"/>
              </a:ext>
            </a:extLst>
          </p:cNvPr>
          <p:cNvSpPr>
            <a:spLocks noGrp="1"/>
          </p:cNvSpPr>
          <p:nvPr>
            <p:ph type="sldNum" sz="quarter" idx="12"/>
          </p:nvPr>
        </p:nvSpPr>
        <p:spPr/>
        <p:txBody>
          <a:bodyPr/>
          <a:lstStyle/>
          <a:p>
            <a:fld id="{24027DF9-9D11-4A12-9A91-D7D69AC2A0A6}" type="slidenum">
              <a:rPr lang="en-IN" smtClean="0"/>
              <a:pPr/>
              <a:t>32</a:t>
            </a:fld>
            <a:endParaRPr lang="en-IN"/>
          </a:p>
        </p:txBody>
      </p:sp>
      <p:sp>
        <p:nvSpPr>
          <p:cNvPr id="6" name="TextBox 5">
            <a:extLst>
              <a:ext uri="{FF2B5EF4-FFF2-40B4-BE49-F238E27FC236}">
                <a16:creationId xmlns:a16="http://schemas.microsoft.com/office/drawing/2014/main" id="{6B363116-8E16-C5FA-F158-2EFA91A69CE8}"/>
              </a:ext>
            </a:extLst>
          </p:cNvPr>
          <p:cNvSpPr txBox="1"/>
          <p:nvPr/>
        </p:nvSpPr>
        <p:spPr>
          <a:xfrm>
            <a:off x="533400" y="380365"/>
            <a:ext cx="12024360" cy="5557291"/>
          </a:xfrm>
          <a:prstGeom prst="rect">
            <a:avLst/>
          </a:prstGeom>
          <a:noFill/>
        </p:spPr>
        <p:txBody>
          <a:bodyPr wrap="square">
            <a:spAutoFit/>
          </a:bodyPr>
          <a:lstStyle/>
          <a:p>
            <a:pPr algn="just">
              <a:lnSpc>
                <a:spcPct val="150000"/>
              </a:lnSpc>
            </a:pPr>
            <a:r>
              <a:rPr lang="en-US" sz="1800" dirty="0">
                <a:effectLst/>
                <a:latin typeface="Times New Roman" panose="02020603050405020304" pitchFamily="18" charset="0"/>
                <a:ea typeface="Times New Roman" panose="02020603050405020304" pitchFamily="18" charset="0"/>
              </a:rPr>
              <a:t>Mass of CA = E*vol. of CA*Sp. of CA*1000</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 0.69*0.62*2.88*1000</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=1232.06.54kg</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Mass of FA = E*vol. of FA*Sp. of FA*1000</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 0.69*0.38*2.60*1000</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=681.72kg</a:t>
            </a:r>
          </a:p>
          <a:p>
            <a:pPr marL="342900" lvl="0" indent="-342900">
              <a:lnSpc>
                <a:spcPct val="150000"/>
              </a:lnSpc>
              <a:spcBef>
                <a:spcPts val="1200"/>
              </a:spcBef>
              <a:spcAft>
                <a:spcPts val="0"/>
              </a:spcAft>
              <a:buFont typeface="Wingdings" panose="05000000000000000000" pitchFamily="2" charset="2"/>
              <a:buChar char=""/>
              <a:tabLst>
                <a:tab pos="408940" algn="l"/>
                <a:tab pos="457200" algn="l"/>
              </a:tabLst>
            </a:pPr>
            <a:r>
              <a:rPr lang="en-US" sz="1800" b="1" dirty="0">
                <a:effectLst/>
                <a:latin typeface="Times New Roman" panose="02020603050405020304" pitchFamily="18" charset="0"/>
                <a:ea typeface="Times New Roman" panose="02020603050405020304" pitchFamily="18" charset="0"/>
              </a:rPr>
              <a:t>Step-4 mix proportion</a:t>
            </a:r>
            <a:endParaRPr lang="en-IN" sz="1800" dirty="0">
              <a:effectLst/>
              <a:latin typeface="Times New Roman" panose="02020603050405020304" pitchFamily="18" charset="0"/>
              <a:ea typeface="Times New Roman" panose="02020603050405020304" pitchFamily="18" charset="0"/>
            </a:endParaRPr>
          </a:p>
          <a:p>
            <a:pPr marL="408940">
              <a:lnSpc>
                <a:spcPct val="150000"/>
              </a:lnSpc>
              <a:tabLst>
                <a:tab pos="457200" algn="l"/>
              </a:tabLst>
            </a:pP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Cement = 328.6kg/m</a:t>
            </a:r>
            <a:r>
              <a:rPr lang="en-US" sz="1800" baseline="30000" dirty="0">
                <a:effectLst/>
                <a:latin typeface="Times New Roman" panose="02020603050405020304" pitchFamily="18" charset="0"/>
                <a:ea typeface="Times New Roman" panose="02020603050405020304" pitchFamily="18" charset="0"/>
              </a:rPr>
              <a:t>3</a:t>
            </a:r>
            <a:endParaRPr lang="en-IN" sz="1800" dirty="0">
              <a:effectLst/>
              <a:latin typeface="Times New Roman" panose="02020603050405020304" pitchFamily="18" charset="0"/>
              <a:ea typeface="Times New Roman" panose="02020603050405020304" pitchFamily="18" charset="0"/>
            </a:endParaRPr>
          </a:p>
          <a:p>
            <a:pPr marL="408940">
              <a:lnSpc>
                <a:spcPct val="150000"/>
              </a:lnSpc>
              <a:tabLst>
                <a:tab pos="457200" algn="l"/>
              </a:tabLst>
            </a:pPr>
            <a:r>
              <a:rPr lang="en-US" sz="1800" dirty="0">
                <a:effectLst/>
                <a:latin typeface="Times New Roman" panose="02020603050405020304" pitchFamily="18" charset="0"/>
                <a:ea typeface="Times New Roman" panose="02020603050405020304" pitchFamily="18" charset="0"/>
              </a:rPr>
              <a:t>      Water   = 197.16kg/m</a:t>
            </a:r>
            <a:r>
              <a:rPr lang="en-US" sz="1800" baseline="30000" dirty="0">
                <a:effectLst/>
                <a:latin typeface="Times New Roman" panose="02020603050405020304" pitchFamily="18" charset="0"/>
                <a:ea typeface="Times New Roman" panose="02020603050405020304" pitchFamily="18" charset="0"/>
              </a:rPr>
              <a:t>3</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Fine aggregate = 681.72kg/m</a:t>
            </a:r>
            <a:r>
              <a:rPr lang="en-US" sz="1800" baseline="30000" dirty="0">
                <a:effectLst/>
                <a:latin typeface="Times New Roman" panose="02020603050405020304" pitchFamily="18" charset="0"/>
                <a:ea typeface="Times New Roman" panose="02020603050405020304" pitchFamily="18" charset="0"/>
              </a:rPr>
              <a:t>3</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Coarse aggregate = 1232.06kg/m</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W/C ratio = 0.60</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75861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961BA7A-16EE-6D0F-C7E5-CD8C58C37076}"/>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E6C9D2ED-1751-FD3F-7BA6-5BC7B16B01E9}"/>
              </a:ext>
            </a:extLst>
          </p:cNvPr>
          <p:cNvSpPr>
            <a:spLocks noGrp="1"/>
          </p:cNvSpPr>
          <p:nvPr>
            <p:ph type="sldNum" sz="quarter" idx="12"/>
          </p:nvPr>
        </p:nvSpPr>
        <p:spPr/>
        <p:txBody>
          <a:bodyPr/>
          <a:lstStyle/>
          <a:p>
            <a:fld id="{24027DF9-9D11-4A12-9A91-D7D69AC2A0A6}" type="slidenum">
              <a:rPr lang="en-IN" smtClean="0"/>
              <a:pPr/>
              <a:t>33</a:t>
            </a:fld>
            <a:endParaRPr lang="en-IN"/>
          </a:p>
        </p:txBody>
      </p:sp>
      <p:sp>
        <p:nvSpPr>
          <p:cNvPr id="6" name="TextBox 5">
            <a:extLst>
              <a:ext uri="{FF2B5EF4-FFF2-40B4-BE49-F238E27FC236}">
                <a16:creationId xmlns:a16="http://schemas.microsoft.com/office/drawing/2014/main" id="{89167712-43BF-62AC-1EEE-69BD856DE2AA}"/>
              </a:ext>
            </a:extLst>
          </p:cNvPr>
          <p:cNvSpPr txBox="1"/>
          <p:nvPr/>
        </p:nvSpPr>
        <p:spPr>
          <a:xfrm>
            <a:off x="655320" y="0"/>
            <a:ext cx="11820298" cy="6280565"/>
          </a:xfrm>
          <a:prstGeom prst="rect">
            <a:avLst/>
          </a:prstGeom>
          <a:noFill/>
        </p:spPr>
        <p:txBody>
          <a:bodyPr wrap="square">
            <a:spAutoFit/>
          </a:bodyPr>
          <a:lstStyle/>
          <a:p>
            <a:pPr>
              <a:lnSpc>
                <a:spcPct val="150000"/>
              </a:lnSpc>
              <a:spcBef>
                <a:spcPts val="1200"/>
              </a:spcBef>
            </a:pPr>
            <a:r>
              <a:rPr lang="en-US" sz="1800" b="1" dirty="0">
                <a:effectLst/>
                <a:latin typeface="Times New Roman" panose="02020603050405020304" pitchFamily="18" charset="0"/>
                <a:ea typeface="Times New Roman" panose="02020603050405020304" pitchFamily="18" charset="0"/>
              </a:rPr>
              <a:t>The Extra Water to Be Added for Absorption by Coarse Aggregate and Fine Aggregate</a:t>
            </a:r>
          </a:p>
          <a:p>
            <a:pPr marL="342900" lvl="0" indent="-342900">
              <a:lnSpc>
                <a:spcPct val="150000"/>
              </a:lnSpc>
              <a:spcBef>
                <a:spcPts val="1200"/>
              </a:spcBef>
              <a:spcAft>
                <a:spcPts val="0"/>
              </a:spcAft>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For Fine Aggregate:</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Mass of FA = Mass of fine aggregate/ (1+ water ratio/100)  </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 681.72 / (1+1.01/100)</a:t>
            </a:r>
          </a:p>
          <a:p>
            <a:pPr>
              <a:lnSpc>
                <a:spcPct val="150000"/>
              </a:lnSpc>
            </a:pPr>
            <a:r>
              <a:rPr lang="en-US" sz="1800" dirty="0">
                <a:effectLst/>
                <a:latin typeface="Times New Roman" panose="02020603050405020304" pitchFamily="18" charset="0"/>
                <a:ea typeface="Times New Roman" panose="02020603050405020304" pitchFamily="18" charset="0"/>
              </a:rPr>
              <a:t>                                          = 674.90 kg/m</a:t>
            </a:r>
            <a:r>
              <a:rPr lang="en-US" sz="1800" baseline="30000" dirty="0">
                <a:effectLst/>
                <a:latin typeface="Times New Roman" panose="02020603050405020304" pitchFamily="18" charset="0"/>
                <a:ea typeface="Times New Roman" panose="02020603050405020304" pitchFamily="18" charset="0"/>
              </a:rPr>
              <a:t>3</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1200"/>
              </a:spcBef>
              <a:spcAft>
                <a:spcPts val="0"/>
              </a:spcAft>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For Coarse aggregate: -</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Mass of CA = mass of coarse aggregate/ (1+water ratio/100)</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 1224.05 kg/m</a:t>
            </a:r>
            <a:r>
              <a:rPr lang="en-US" sz="1800" baseline="30000" dirty="0">
                <a:effectLst/>
                <a:latin typeface="Times New Roman" panose="02020603050405020304" pitchFamily="18" charset="0"/>
                <a:ea typeface="Times New Roman" panose="02020603050405020304" pitchFamily="18" charset="0"/>
              </a:rPr>
              <a:t>3</a:t>
            </a:r>
            <a:endParaRPr lang="en-IN" sz="1800" dirty="0">
              <a:effectLst/>
              <a:latin typeface="Times New Roman" panose="02020603050405020304" pitchFamily="18" charset="0"/>
              <a:ea typeface="Times New Roman" panose="02020603050405020304" pitchFamily="18" charset="0"/>
            </a:endParaRPr>
          </a:p>
          <a:p>
            <a:pPr lvl="0">
              <a:lnSpc>
                <a:spcPct val="150000"/>
              </a:lnSpc>
            </a:pPr>
            <a:r>
              <a:rPr lang="en-US" sz="1800" dirty="0">
                <a:effectLst/>
                <a:latin typeface="Times New Roman" panose="02020603050405020304" pitchFamily="18" charset="0"/>
                <a:ea typeface="Times New Roman" panose="02020603050405020304" pitchFamily="18" charset="0"/>
              </a:rPr>
              <a:t>               1.   Fine Aggregate</a:t>
            </a:r>
            <a:endParaRPr lang="en-IN" sz="1800" dirty="0">
              <a:effectLst/>
              <a:latin typeface="Times New Roman" panose="02020603050405020304" pitchFamily="18" charset="0"/>
              <a:ea typeface="Times New Roman" panose="02020603050405020304" pitchFamily="18" charset="0"/>
            </a:endParaRPr>
          </a:p>
          <a:p>
            <a:pPr marL="756285">
              <a:lnSpc>
                <a:spcPct val="150000"/>
              </a:lnSpc>
            </a:pPr>
            <a:r>
              <a:rPr lang="en-US" sz="1800" dirty="0">
                <a:effectLst/>
                <a:latin typeface="Times New Roman" panose="02020603050405020304" pitchFamily="18" charset="0"/>
                <a:ea typeface="Times New Roman" panose="02020603050405020304" pitchFamily="18" charset="0"/>
              </a:rPr>
              <a:t>            =681.72 -674.90 = 6.82 Kg</a:t>
            </a:r>
            <a:endParaRPr lang="en-IN" sz="1800" dirty="0">
              <a:effectLst/>
              <a:latin typeface="Times New Roman" panose="02020603050405020304" pitchFamily="18" charset="0"/>
              <a:ea typeface="Times New Roman" panose="02020603050405020304" pitchFamily="18" charset="0"/>
            </a:endParaRPr>
          </a:p>
          <a:p>
            <a:pPr marL="504190">
              <a:lnSpc>
                <a:spcPct val="150000"/>
              </a:lnSpc>
            </a:pPr>
            <a:r>
              <a:rPr lang="en-US" sz="1800" dirty="0">
                <a:effectLst/>
                <a:latin typeface="Times New Roman" panose="02020603050405020304" pitchFamily="18" charset="0"/>
                <a:ea typeface="Times New Roman" panose="02020603050405020304" pitchFamily="18" charset="0"/>
              </a:rPr>
              <a:t>      2.   Coarse aggregate  </a:t>
            </a:r>
            <a:endParaRPr lang="en-IN" sz="1800" dirty="0">
              <a:effectLst/>
              <a:latin typeface="Times New Roman" panose="02020603050405020304" pitchFamily="18" charset="0"/>
              <a:ea typeface="Times New Roman" panose="02020603050405020304" pitchFamily="18" charset="0"/>
            </a:endParaRPr>
          </a:p>
          <a:p>
            <a:pPr marL="756285">
              <a:lnSpc>
                <a:spcPct val="150000"/>
              </a:lnSpc>
            </a:pPr>
            <a:r>
              <a:rPr lang="en-US" sz="1800" dirty="0">
                <a:effectLst/>
                <a:latin typeface="Times New Roman" panose="02020603050405020304" pitchFamily="18" charset="0"/>
                <a:ea typeface="Times New Roman" panose="02020603050405020304" pitchFamily="18" charset="0"/>
              </a:rPr>
              <a:t>            = 1232.06 – 1224.05 = 8.01 Kg</a:t>
            </a:r>
            <a:endParaRPr lang="en-IN" sz="1800" dirty="0">
              <a:effectLst/>
              <a:latin typeface="Times New Roman" panose="02020603050405020304" pitchFamily="18" charset="0"/>
              <a:ea typeface="Times New Roman" panose="02020603050405020304" pitchFamily="18" charset="0"/>
            </a:endParaRPr>
          </a:p>
          <a:p>
            <a:pPr marL="756285">
              <a:lnSpc>
                <a:spcPct val="150000"/>
              </a:lnSpc>
            </a:pPr>
            <a:r>
              <a:rPr lang="en-US" sz="1800" dirty="0">
                <a:effectLst/>
                <a:latin typeface="Times New Roman" panose="02020603050405020304" pitchFamily="18" charset="0"/>
                <a:ea typeface="Times New Roman" panose="02020603050405020304" pitchFamily="18" charset="0"/>
              </a:rPr>
              <a:t>     Water to be added = 197.16+6.82+8.01 = 211.99kg</a:t>
            </a:r>
            <a:endParaRPr lang="en-IN" sz="1800" dirty="0">
              <a:effectLst/>
              <a:latin typeface="Times New Roman" panose="02020603050405020304" pitchFamily="18" charset="0"/>
              <a:ea typeface="Times New Roman" panose="02020603050405020304" pitchFamily="18" charset="0"/>
            </a:endParaRPr>
          </a:p>
          <a:p>
            <a:pPr>
              <a:lnSpc>
                <a:spcPct val="150000"/>
              </a:lnSpc>
              <a:spcBef>
                <a:spcPts val="1200"/>
              </a:spcBef>
            </a:pP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37598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392F34A-88A5-6B91-E8A4-0389D1A48B19}"/>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C960728B-C3C0-E1A3-B1B7-3260014E3CBD}"/>
              </a:ext>
            </a:extLst>
          </p:cNvPr>
          <p:cNvSpPr>
            <a:spLocks noGrp="1"/>
          </p:cNvSpPr>
          <p:nvPr>
            <p:ph type="sldNum" sz="quarter" idx="12"/>
          </p:nvPr>
        </p:nvSpPr>
        <p:spPr/>
        <p:txBody>
          <a:bodyPr/>
          <a:lstStyle/>
          <a:p>
            <a:fld id="{24027DF9-9D11-4A12-9A91-D7D69AC2A0A6}" type="slidenum">
              <a:rPr lang="en-IN" smtClean="0"/>
              <a:pPr/>
              <a:t>34</a:t>
            </a:fld>
            <a:endParaRPr lang="en-IN"/>
          </a:p>
        </p:txBody>
      </p:sp>
      <p:sp>
        <p:nvSpPr>
          <p:cNvPr id="6" name="TextBox 5">
            <a:extLst>
              <a:ext uri="{FF2B5EF4-FFF2-40B4-BE49-F238E27FC236}">
                <a16:creationId xmlns:a16="http://schemas.microsoft.com/office/drawing/2014/main" id="{DF21050B-410A-650A-7B44-09F49D89385A}"/>
              </a:ext>
            </a:extLst>
          </p:cNvPr>
          <p:cNvSpPr txBox="1"/>
          <p:nvPr/>
        </p:nvSpPr>
        <p:spPr>
          <a:xfrm>
            <a:off x="624840" y="136524"/>
            <a:ext cx="11018520" cy="2541337"/>
          </a:xfrm>
          <a:prstGeom prst="rect">
            <a:avLst/>
          </a:prstGeom>
          <a:noFill/>
        </p:spPr>
        <p:txBody>
          <a:bodyPr wrap="square">
            <a:spAutoFit/>
          </a:bodyPr>
          <a:lstStyle/>
          <a:p>
            <a:pPr marL="342900" lvl="0" indent="-342900">
              <a:lnSpc>
                <a:spcPct val="150000"/>
              </a:lnSpc>
              <a:spcBef>
                <a:spcPts val="1200"/>
              </a:spcBef>
              <a:spcAft>
                <a:spcPts val="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Mix Proportion After Adjustment</a:t>
            </a:r>
            <a:endParaRPr lang="en-IN" sz="1600" dirty="0">
              <a:effectLst/>
              <a:latin typeface="Times New Roman" panose="02020603050405020304" pitchFamily="18" charset="0"/>
              <a:ea typeface="Times New Roman" panose="02020603050405020304" pitchFamily="18" charset="0"/>
            </a:endParaRPr>
          </a:p>
          <a:p>
            <a:pPr marL="575945" algn="just">
              <a:lnSpc>
                <a:spcPct val="150000"/>
              </a:lnSpc>
            </a:pPr>
            <a:r>
              <a:rPr lang="en-US" sz="1800" dirty="0">
                <a:effectLst/>
                <a:latin typeface="Times New Roman" panose="02020603050405020304" pitchFamily="18" charset="0"/>
                <a:ea typeface="Times New Roman" panose="02020603050405020304" pitchFamily="18" charset="0"/>
              </a:rPr>
              <a:t>         Cement= 328kg/m</a:t>
            </a:r>
            <a:r>
              <a:rPr lang="en-US" sz="1800" baseline="30000" dirty="0">
                <a:effectLst/>
                <a:latin typeface="Times New Roman" panose="02020603050405020304" pitchFamily="18" charset="0"/>
                <a:ea typeface="Times New Roman" panose="02020603050405020304" pitchFamily="18" charset="0"/>
              </a:rPr>
              <a:t>3</a:t>
            </a:r>
            <a:endParaRPr lang="en-IN" sz="1600" dirty="0">
              <a:effectLst/>
              <a:latin typeface="Times New Roman" panose="02020603050405020304" pitchFamily="18" charset="0"/>
              <a:ea typeface="Times New Roman" panose="02020603050405020304" pitchFamily="18" charset="0"/>
            </a:endParaRPr>
          </a:p>
          <a:p>
            <a:pPr marL="575945" algn="just">
              <a:lnSpc>
                <a:spcPct val="150000"/>
              </a:lnSpc>
            </a:pPr>
            <a:r>
              <a:rPr lang="en-US" sz="1800" dirty="0">
                <a:effectLst/>
                <a:latin typeface="Times New Roman" panose="02020603050405020304" pitchFamily="18" charset="0"/>
                <a:ea typeface="Times New Roman" panose="02020603050405020304" pitchFamily="18" charset="0"/>
              </a:rPr>
              <a:t>         Water (to be added) = 211.99 kg/m</a:t>
            </a:r>
            <a:r>
              <a:rPr lang="en-US" sz="1800" baseline="30000" dirty="0">
                <a:effectLst/>
                <a:latin typeface="Times New Roman" panose="02020603050405020304" pitchFamily="18" charset="0"/>
                <a:ea typeface="Times New Roman" panose="02020603050405020304" pitchFamily="18" charset="0"/>
              </a:rPr>
              <a:t>3</a:t>
            </a:r>
            <a:endParaRPr lang="en-IN" sz="1600" dirty="0">
              <a:effectLst/>
              <a:latin typeface="Times New Roman" panose="02020603050405020304" pitchFamily="18" charset="0"/>
              <a:ea typeface="Times New Roman" panose="02020603050405020304" pitchFamily="18" charset="0"/>
            </a:endParaRPr>
          </a:p>
          <a:p>
            <a:pPr marL="575945" algn="just">
              <a:lnSpc>
                <a:spcPct val="150000"/>
              </a:lnSpc>
            </a:pPr>
            <a:r>
              <a:rPr lang="en-US" sz="1800" dirty="0">
                <a:effectLst/>
                <a:latin typeface="Times New Roman" panose="02020603050405020304" pitchFamily="18" charset="0"/>
                <a:ea typeface="Times New Roman" panose="02020603050405020304" pitchFamily="18" charset="0"/>
              </a:rPr>
              <a:t>         Fine aggregate (dry) = 674.90kg/m</a:t>
            </a:r>
            <a:r>
              <a:rPr lang="en-US" sz="1800" baseline="30000" dirty="0">
                <a:effectLst/>
                <a:latin typeface="Times New Roman" panose="02020603050405020304" pitchFamily="18" charset="0"/>
                <a:ea typeface="Times New Roman" panose="02020603050405020304" pitchFamily="18" charset="0"/>
              </a:rPr>
              <a:t>3</a:t>
            </a:r>
            <a:endParaRPr lang="en-IN" sz="1600" dirty="0">
              <a:effectLst/>
              <a:latin typeface="Times New Roman" panose="02020603050405020304" pitchFamily="18" charset="0"/>
              <a:ea typeface="Times New Roman" panose="02020603050405020304" pitchFamily="18" charset="0"/>
            </a:endParaRPr>
          </a:p>
          <a:p>
            <a:pPr marL="575945" algn="just">
              <a:lnSpc>
                <a:spcPct val="150000"/>
              </a:lnSpc>
            </a:pPr>
            <a:r>
              <a:rPr lang="en-US" sz="1800" dirty="0">
                <a:effectLst/>
                <a:latin typeface="Times New Roman" panose="02020603050405020304" pitchFamily="18" charset="0"/>
                <a:ea typeface="Times New Roman" panose="02020603050405020304" pitchFamily="18" charset="0"/>
              </a:rPr>
              <a:t>         Coarse aggregate(dry) = 1224.05 kg/m</a:t>
            </a:r>
            <a:r>
              <a:rPr lang="en-US" sz="1800" baseline="30000" dirty="0">
                <a:effectLst/>
                <a:latin typeface="Times New Roman" panose="02020603050405020304" pitchFamily="18" charset="0"/>
                <a:ea typeface="Times New Roman" panose="02020603050405020304" pitchFamily="18" charset="0"/>
              </a:rPr>
              <a:t>3</a:t>
            </a:r>
            <a:endParaRPr lang="en-IN" sz="1600" dirty="0">
              <a:effectLst/>
              <a:latin typeface="Times New Roman" panose="02020603050405020304" pitchFamily="18" charset="0"/>
              <a:ea typeface="Times New Roman" panose="02020603050405020304" pitchFamily="18" charset="0"/>
            </a:endParaRPr>
          </a:p>
          <a:p>
            <a:pPr marL="575945" algn="just">
              <a:lnSpc>
                <a:spcPct val="150000"/>
              </a:lnSpc>
            </a:pPr>
            <a:r>
              <a:rPr lang="en-US" sz="1800" dirty="0">
                <a:effectLst/>
                <a:latin typeface="Times New Roman" panose="02020603050405020304" pitchFamily="18" charset="0"/>
                <a:ea typeface="Times New Roman" panose="02020603050405020304" pitchFamily="18" charset="0"/>
              </a:rPr>
              <a:t>         Water cement ratio = 0.60</a:t>
            </a:r>
            <a:endParaRPr lang="en-IN" dirty="0"/>
          </a:p>
        </p:txBody>
      </p:sp>
    </p:spTree>
    <p:extLst>
      <p:ext uri="{BB962C8B-B14F-4D97-AF65-F5344CB8AC3E}">
        <p14:creationId xmlns:p14="http://schemas.microsoft.com/office/powerpoint/2010/main" val="1681752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03385"/>
          </a:xfrm>
        </p:spPr>
        <p:txBody>
          <a:bodyPr/>
          <a:lstStyle/>
          <a:p>
            <a:r>
              <a:rPr lang="en-US" sz="4000" b="1" i="1" u="sng" dirty="0">
                <a:solidFill>
                  <a:schemeClr val="tx1"/>
                </a:solidFill>
                <a:effectLst/>
                <a:latin typeface="Times New Roman" panose="02020603050405020304" pitchFamily="18" charset="0"/>
                <a:cs typeface="Times New Roman" panose="02020603050405020304" pitchFamily="18" charset="0"/>
              </a:rPr>
              <a:t>SLUMP TEST</a:t>
            </a:r>
            <a:endParaRPr lang="en-IN" sz="4000" b="1" i="1" u="sng"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703385"/>
            <a:ext cx="10972800" cy="5652966"/>
          </a:xfrm>
        </p:spPr>
        <p:txBody>
          <a:bodyPr>
            <a:normAutofit fontScale="85000" lnSpcReduction="10000"/>
          </a:bodyPr>
          <a:lstStyle/>
          <a:p>
            <a:pPr lvl="0">
              <a:buFont typeface="Wingdings" panose="05000000000000000000" pitchFamily="2" charset="2"/>
              <a:buChar char="§"/>
            </a:pPr>
            <a:r>
              <a:rPr lang="en-US" sz="2000" b="1" dirty="0">
                <a:solidFill>
                  <a:prstClr val="black"/>
                </a:solidFill>
                <a:latin typeface="Times New Roman" pitchFamily="18" charset="0"/>
                <a:ea typeface="Calibri" pitchFamily="34" charset="0"/>
                <a:cs typeface="Times New Roman" pitchFamily="18" charset="0"/>
              </a:rPr>
              <a:t>SLUMP </a:t>
            </a:r>
            <a:r>
              <a:rPr lang="en-US" sz="2000" b="1" dirty="0" smtClean="0">
                <a:solidFill>
                  <a:prstClr val="black"/>
                </a:solidFill>
                <a:latin typeface="Times New Roman" pitchFamily="18" charset="0"/>
                <a:ea typeface="Calibri" pitchFamily="34" charset="0"/>
                <a:cs typeface="Times New Roman" pitchFamily="18" charset="0"/>
              </a:rPr>
              <a:t>TEST</a:t>
            </a:r>
          </a:p>
          <a:p>
            <a:pPr>
              <a:lnSpc>
                <a:spcPct val="150000"/>
              </a:lnSpc>
            </a:pPr>
            <a:r>
              <a:rPr lang="en-US" sz="1800" b="1" dirty="0">
                <a:solidFill>
                  <a:schemeClr val="tx1"/>
                </a:solidFill>
                <a:latin typeface="Times New Roman" panose="02020603050405020304" pitchFamily="18" charset="0"/>
                <a:cs typeface="Times New Roman" panose="02020603050405020304" pitchFamily="18" charset="0"/>
              </a:rPr>
              <a:t>TEST STANDARD REFERENCE</a:t>
            </a:r>
            <a:r>
              <a:rPr lang="en-US" sz="1800" dirty="0">
                <a:solidFill>
                  <a:schemeClr val="tx1"/>
                </a:solidFill>
                <a:latin typeface="Times New Roman" panose="02020603050405020304" pitchFamily="18" charset="0"/>
                <a:cs typeface="Times New Roman" panose="02020603050405020304" pitchFamily="18" charset="0"/>
              </a:rPr>
              <a:t>:  </a:t>
            </a:r>
            <a:endParaRPr lang="en-IN" sz="1800" dirty="0">
              <a:solidFill>
                <a:schemeClr val="tx1"/>
              </a:solidFill>
              <a:latin typeface="Times New Roman" panose="02020603050405020304" pitchFamily="18" charset="0"/>
              <a:cs typeface="Times New Roman" panose="02020603050405020304" pitchFamily="18" charset="0"/>
            </a:endParaRPr>
          </a:p>
          <a:p>
            <a:pPr marL="0" indent="0">
              <a:lnSpc>
                <a:spcPct val="150000"/>
              </a:lnSpc>
              <a:buNone/>
            </a:pPr>
            <a:r>
              <a:rPr lang="en-US" sz="1800" dirty="0">
                <a:solidFill>
                  <a:schemeClr val="tx1"/>
                </a:solidFill>
                <a:latin typeface="Times New Roman" panose="02020603050405020304" pitchFamily="18" charset="0"/>
                <a:cs typeface="Times New Roman" panose="02020603050405020304" pitchFamily="18" charset="0"/>
              </a:rPr>
              <a:t>Test for Workability - Slump Test as per IS: 1199 1959, Methods of Sampling and Analysis of Concrete.</a:t>
            </a:r>
            <a:endParaRPr lang="en-IN" sz="18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1800" b="1" dirty="0">
                <a:solidFill>
                  <a:schemeClr val="tx1"/>
                </a:solidFill>
                <a:latin typeface="Times New Roman" panose="02020603050405020304" pitchFamily="18" charset="0"/>
                <a:cs typeface="Times New Roman" panose="02020603050405020304" pitchFamily="18" charset="0"/>
              </a:rPr>
              <a:t>OBSERVATION:</a:t>
            </a:r>
            <a:endParaRPr lang="en-IN" sz="1800" dirty="0">
              <a:solidFill>
                <a:schemeClr val="tx1"/>
              </a:solidFill>
              <a:latin typeface="Times New Roman" panose="02020603050405020304" pitchFamily="18" charset="0"/>
              <a:cs typeface="Times New Roman" panose="02020603050405020304" pitchFamily="18" charset="0"/>
            </a:endParaRPr>
          </a:p>
          <a:p>
            <a:pPr marL="0" indent="0">
              <a:lnSpc>
                <a:spcPct val="150000"/>
              </a:lnSpc>
              <a:buNone/>
            </a:pPr>
            <a:r>
              <a:rPr lang="en-US" sz="1800" dirty="0">
                <a:solidFill>
                  <a:schemeClr val="tx1"/>
                </a:solidFill>
                <a:latin typeface="Times New Roman" panose="02020603050405020304" pitchFamily="18" charset="0"/>
                <a:cs typeface="Times New Roman" panose="02020603050405020304" pitchFamily="18" charset="0"/>
              </a:rPr>
              <a:t>Height of slump cone: - 300 mm</a:t>
            </a:r>
            <a:endParaRPr lang="en-IN" sz="1800" dirty="0">
              <a:solidFill>
                <a:schemeClr val="tx1"/>
              </a:solidFill>
              <a:latin typeface="Times New Roman" panose="02020603050405020304" pitchFamily="18" charset="0"/>
              <a:cs typeface="Times New Roman" panose="02020603050405020304" pitchFamily="18" charset="0"/>
            </a:endParaRPr>
          </a:p>
          <a:p>
            <a:pPr marL="0" indent="0">
              <a:lnSpc>
                <a:spcPct val="150000"/>
              </a:lnSpc>
              <a:buNone/>
            </a:pPr>
            <a:r>
              <a:rPr lang="en-US" sz="1800" dirty="0">
                <a:solidFill>
                  <a:schemeClr val="tx1"/>
                </a:solidFill>
                <a:latin typeface="Times New Roman" panose="02020603050405020304" pitchFamily="18" charset="0"/>
                <a:cs typeface="Times New Roman" panose="02020603050405020304" pitchFamily="18" charset="0"/>
              </a:rPr>
              <a:t>Top Dia. of cone: - D1= 100mm, R1 = 50mm</a:t>
            </a:r>
            <a:endParaRPr lang="en-IN" sz="1800" dirty="0">
              <a:solidFill>
                <a:schemeClr val="tx1"/>
              </a:solidFill>
              <a:latin typeface="Times New Roman" panose="02020603050405020304" pitchFamily="18" charset="0"/>
              <a:cs typeface="Times New Roman" panose="02020603050405020304" pitchFamily="18" charset="0"/>
            </a:endParaRPr>
          </a:p>
          <a:p>
            <a:pPr marL="0" indent="0">
              <a:lnSpc>
                <a:spcPct val="150000"/>
              </a:lnSpc>
              <a:buNone/>
            </a:pPr>
            <a:r>
              <a:rPr lang="en-US" sz="1800" dirty="0">
                <a:solidFill>
                  <a:schemeClr val="tx1"/>
                </a:solidFill>
                <a:latin typeface="Times New Roman" panose="02020603050405020304" pitchFamily="18" charset="0"/>
                <a:cs typeface="Times New Roman" panose="02020603050405020304" pitchFamily="18" charset="0"/>
              </a:rPr>
              <a:t>Bottom Dia. of cone: - D2=200mm, R2 = 100mm</a:t>
            </a:r>
            <a:endParaRPr lang="en-IN" sz="18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1800" b="1" dirty="0">
                <a:solidFill>
                  <a:schemeClr val="tx1"/>
                </a:solidFill>
                <a:latin typeface="Times New Roman" panose="02020603050405020304" pitchFamily="18" charset="0"/>
                <a:cs typeface="Times New Roman" panose="02020603050405020304" pitchFamily="18" charset="0"/>
              </a:rPr>
              <a:t>CALCULATION: </a:t>
            </a:r>
            <a:endParaRPr lang="en-IN" sz="1800" dirty="0">
              <a:solidFill>
                <a:schemeClr val="tx1"/>
              </a:solidFill>
              <a:latin typeface="Times New Roman" panose="02020603050405020304" pitchFamily="18" charset="0"/>
              <a:cs typeface="Times New Roman" panose="02020603050405020304" pitchFamily="18" charset="0"/>
            </a:endParaRPr>
          </a:p>
          <a:p>
            <a:pPr marL="0" indent="0">
              <a:lnSpc>
                <a:spcPct val="150000"/>
              </a:lnSpc>
              <a:buNone/>
            </a:pPr>
            <a:r>
              <a:rPr lang="en-US" sz="1800" dirty="0" smtClean="0">
                <a:solidFill>
                  <a:schemeClr val="tx1"/>
                </a:solidFill>
                <a:latin typeface="Times New Roman" panose="02020603050405020304" pitchFamily="18" charset="0"/>
                <a:cs typeface="Times New Roman" panose="02020603050405020304" pitchFamily="18" charset="0"/>
              </a:rPr>
              <a:t>Volume </a:t>
            </a:r>
            <a:r>
              <a:rPr lang="en-US" sz="1800" dirty="0">
                <a:solidFill>
                  <a:schemeClr val="tx1"/>
                </a:solidFill>
                <a:latin typeface="Times New Roman" panose="02020603050405020304" pitchFamily="18" charset="0"/>
                <a:cs typeface="Times New Roman" panose="02020603050405020304" pitchFamily="18" charset="0"/>
              </a:rPr>
              <a:t>= 1/3(R1</a:t>
            </a:r>
            <a:r>
              <a:rPr lang="en-US" sz="1800" baseline="30000" dirty="0">
                <a:solidFill>
                  <a:schemeClr val="tx1"/>
                </a:solidFill>
                <a:latin typeface="Times New Roman" panose="02020603050405020304" pitchFamily="18" charset="0"/>
                <a:cs typeface="Times New Roman" panose="02020603050405020304" pitchFamily="18" charset="0"/>
              </a:rPr>
              <a:t>2</a:t>
            </a:r>
            <a:r>
              <a:rPr lang="en-US" sz="1800" dirty="0">
                <a:solidFill>
                  <a:schemeClr val="tx1"/>
                </a:solidFill>
                <a:latin typeface="Times New Roman" panose="02020603050405020304" pitchFamily="18" charset="0"/>
                <a:cs typeface="Times New Roman" panose="02020603050405020304" pitchFamily="18" charset="0"/>
              </a:rPr>
              <a:t>+R2</a:t>
            </a:r>
            <a:r>
              <a:rPr lang="en-US" sz="1800" baseline="30000" dirty="0">
                <a:solidFill>
                  <a:schemeClr val="tx1"/>
                </a:solidFill>
                <a:latin typeface="Times New Roman" panose="02020603050405020304" pitchFamily="18" charset="0"/>
                <a:cs typeface="Times New Roman" panose="02020603050405020304" pitchFamily="18" charset="0"/>
              </a:rPr>
              <a:t>2</a:t>
            </a:r>
            <a:r>
              <a:rPr lang="en-US" sz="1800" dirty="0">
                <a:solidFill>
                  <a:schemeClr val="tx1"/>
                </a:solidFill>
                <a:latin typeface="Times New Roman" panose="02020603050405020304" pitchFamily="18" charset="0"/>
                <a:cs typeface="Times New Roman" panose="02020603050405020304" pitchFamily="18" charset="0"/>
              </a:rPr>
              <a:t>+R1*R2) </a:t>
            </a:r>
            <a:r>
              <a:rPr lang="en-US" sz="1800" dirty="0" smtClean="0">
                <a:solidFill>
                  <a:schemeClr val="tx1"/>
                </a:solidFill>
                <a:latin typeface="Times New Roman" panose="02020603050405020304" pitchFamily="18" charset="0"/>
                <a:cs typeface="Times New Roman" panose="02020603050405020304" pitchFamily="18" charset="0"/>
              </a:rPr>
              <a:t>H*3.14</a:t>
            </a:r>
            <a:endParaRPr lang="en-IN" sz="1800" dirty="0" smtClean="0">
              <a:solidFill>
                <a:schemeClr val="tx1"/>
              </a:solidFill>
              <a:latin typeface="Times New Roman" panose="02020603050405020304" pitchFamily="18" charset="0"/>
              <a:cs typeface="Times New Roman" panose="02020603050405020304" pitchFamily="18" charset="0"/>
            </a:endParaRPr>
          </a:p>
          <a:p>
            <a:pPr marL="0" indent="0">
              <a:lnSpc>
                <a:spcPct val="150000"/>
              </a:lnSpc>
              <a:buNone/>
            </a:pPr>
            <a:r>
              <a:rPr lang="en-US" sz="1800" dirty="0" smtClean="0">
                <a:solidFill>
                  <a:schemeClr val="tx1"/>
                </a:solidFill>
                <a:latin typeface="Times New Roman" panose="02020603050405020304" pitchFamily="18" charset="0"/>
                <a:cs typeface="Times New Roman" panose="02020603050405020304" pitchFamily="18" charset="0"/>
              </a:rPr>
              <a:t>             = 1/3(50</a:t>
            </a:r>
            <a:r>
              <a:rPr lang="en-US" sz="1800" baseline="30000" dirty="0" smtClean="0">
                <a:solidFill>
                  <a:schemeClr val="tx1"/>
                </a:solidFill>
                <a:latin typeface="Times New Roman" panose="02020603050405020304" pitchFamily="18" charset="0"/>
                <a:cs typeface="Times New Roman" panose="02020603050405020304" pitchFamily="18" charset="0"/>
              </a:rPr>
              <a:t>2</a:t>
            </a:r>
            <a:r>
              <a:rPr lang="en-US" sz="1800" dirty="0" smtClean="0">
                <a:solidFill>
                  <a:schemeClr val="tx1"/>
                </a:solidFill>
                <a:latin typeface="Times New Roman" panose="02020603050405020304" pitchFamily="18" charset="0"/>
                <a:cs typeface="Times New Roman" panose="02020603050405020304" pitchFamily="18" charset="0"/>
              </a:rPr>
              <a:t>+100</a:t>
            </a:r>
            <a:r>
              <a:rPr lang="en-US" sz="1800" baseline="30000" dirty="0" smtClean="0">
                <a:solidFill>
                  <a:schemeClr val="tx1"/>
                </a:solidFill>
                <a:latin typeface="Times New Roman" panose="02020603050405020304" pitchFamily="18" charset="0"/>
                <a:cs typeface="Times New Roman" panose="02020603050405020304" pitchFamily="18" charset="0"/>
              </a:rPr>
              <a:t>2</a:t>
            </a:r>
            <a:r>
              <a:rPr lang="en-US" sz="1800" dirty="0" smtClean="0">
                <a:solidFill>
                  <a:schemeClr val="tx1"/>
                </a:solidFill>
                <a:latin typeface="Times New Roman" panose="02020603050405020304" pitchFamily="18" charset="0"/>
                <a:cs typeface="Times New Roman" panose="02020603050405020304" pitchFamily="18" charset="0"/>
              </a:rPr>
              <a:t>+(50*100)) * 300*3.14</a:t>
            </a:r>
            <a:endParaRPr lang="en-IN" sz="1800" dirty="0" smtClean="0">
              <a:solidFill>
                <a:schemeClr val="tx1"/>
              </a:solidFill>
              <a:latin typeface="Times New Roman" panose="02020603050405020304" pitchFamily="18" charset="0"/>
              <a:cs typeface="Times New Roman" panose="02020603050405020304" pitchFamily="18" charset="0"/>
            </a:endParaRPr>
          </a:p>
          <a:p>
            <a:pPr marL="0" indent="0">
              <a:lnSpc>
                <a:spcPct val="150000"/>
              </a:lnSpc>
              <a:buNone/>
            </a:pPr>
            <a:r>
              <a:rPr lang="en-US" sz="1800" dirty="0" smtClean="0">
                <a:solidFill>
                  <a:schemeClr val="tx1"/>
                </a:solidFill>
                <a:latin typeface="Times New Roman" panose="02020603050405020304" pitchFamily="18" charset="0"/>
                <a:cs typeface="Times New Roman" panose="02020603050405020304" pitchFamily="18" charset="0"/>
              </a:rPr>
              <a:t>             = 5.265 x10^3 cm</a:t>
            </a:r>
            <a:r>
              <a:rPr lang="en-US" sz="1800" baseline="30000" dirty="0" smtClean="0">
                <a:solidFill>
                  <a:schemeClr val="tx1"/>
                </a:solidFill>
                <a:latin typeface="Times New Roman" panose="02020603050405020304" pitchFamily="18" charset="0"/>
                <a:cs typeface="Times New Roman" panose="02020603050405020304" pitchFamily="18" charset="0"/>
              </a:rPr>
              <a:t>3</a:t>
            </a:r>
            <a:r>
              <a:rPr lang="en-US" sz="1800" b="1" baseline="30000" dirty="0" smtClean="0">
                <a:solidFill>
                  <a:schemeClr val="tx1"/>
                </a:solidFill>
                <a:latin typeface="Times New Roman" panose="02020603050405020304" pitchFamily="18" charset="0"/>
                <a:cs typeface="Times New Roman" panose="02020603050405020304" pitchFamily="18" charset="0"/>
              </a:rPr>
              <a:t>  </a:t>
            </a:r>
          </a:p>
          <a:p>
            <a:pPr marL="0" indent="0">
              <a:lnSpc>
                <a:spcPct val="150000"/>
              </a:lnSpc>
              <a:buNone/>
            </a:pPr>
            <a:r>
              <a:rPr lang="en-US" sz="2100" b="1" dirty="0">
                <a:latin typeface="Times New Roman" panose="02020603050405020304" pitchFamily="18" charset="0"/>
                <a:cs typeface="Times New Roman" panose="02020603050405020304" pitchFamily="18" charset="0"/>
              </a:rPr>
              <a:t>TABULAR COLUMN: -</a:t>
            </a:r>
            <a:endParaRPr lang="en-IN" sz="2100" dirty="0">
              <a:latin typeface="Times New Roman" panose="02020603050405020304" pitchFamily="18" charset="0"/>
              <a:cs typeface="Times New Roman" panose="02020603050405020304" pitchFamily="18" charset="0"/>
            </a:endParaRPr>
          </a:p>
          <a:p>
            <a:pPr marL="0" indent="0">
              <a:lnSpc>
                <a:spcPct val="150000"/>
              </a:lnSpc>
              <a:buNone/>
            </a:pPr>
            <a:r>
              <a:rPr lang="en-US" sz="1800" b="1" baseline="30000" dirty="0" smtClean="0">
                <a:solidFill>
                  <a:schemeClr val="tx1"/>
                </a:solidFill>
                <a:latin typeface="Times New Roman" panose="02020603050405020304" pitchFamily="18" charset="0"/>
                <a:cs typeface="Times New Roman" panose="02020603050405020304" pitchFamily="18" charset="0"/>
              </a:rPr>
              <a:t> </a:t>
            </a:r>
            <a:endParaRPr lang="en-IN" sz="1800" dirty="0" smtClean="0">
              <a:solidFill>
                <a:schemeClr val="tx1"/>
              </a:solidFill>
              <a:latin typeface="Times New Roman" panose="02020603050405020304" pitchFamily="18" charset="0"/>
              <a:cs typeface="Times New Roman" panose="02020603050405020304" pitchFamily="18" charset="0"/>
            </a:endParaRPr>
          </a:p>
          <a:p>
            <a:pPr marL="0" lvl="0" indent="0">
              <a:buNone/>
            </a:pPr>
            <a:endParaRPr lang="en-US" sz="2000" dirty="0" smtClean="0">
              <a:solidFill>
                <a:prstClr val="black"/>
              </a:solidFill>
              <a:latin typeface="Times New Roman" pitchFamily="18" charset="0"/>
              <a:ea typeface="Calibri" pitchFamily="34" charset="0"/>
              <a:cs typeface="Times New Roman" pitchFamily="18" charset="0"/>
            </a:endParaRPr>
          </a:p>
          <a:p>
            <a:pPr marL="0" lvl="0" indent="0">
              <a:buNone/>
            </a:pPr>
            <a:r>
              <a:rPr lang="en-US" dirty="0" smtClean="0">
                <a:solidFill>
                  <a:prstClr val="black"/>
                </a:solidFill>
                <a:latin typeface="Times New Roman" pitchFamily="18" charset="0"/>
                <a:ea typeface="Calibri" pitchFamily="34" charset="0"/>
                <a:cs typeface="Times New Roman" pitchFamily="18" charset="0"/>
              </a:rPr>
              <a:t> </a:t>
            </a:r>
          </a:p>
          <a:p>
            <a:pPr lvl="0">
              <a:buFont typeface="Wingdings" panose="05000000000000000000" pitchFamily="2" charset="2"/>
              <a:buChar char="§"/>
            </a:pPr>
            <a:endParaRPr lang="en-US" dirty="0">
              <a:solidFill>
                <a:prstClr val="black"/>
              </a:solidFill>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4123248" y="6386953"/>
            <a:ext cx="3797300" cy="365125"/>
          </a:xfrm>
        </p:spPr>
        <p:txBody>
          <a:bodyPr/>
          <a:lstStyle/>
          <a:p>
            <a:r>
              <a:rPr lang="en-US" b="1" dirty="0">
                <a:latin typeface="Times New Roman" panose="02020603050405020304" pitchFamily="18" charset="0"/>
                <a:cs typeface="Times New Roman" panose="02020603050405020304" pitchFamily="18" charset="0"/>
              </a:rPr>
              <a:t>Dept. of Civil Engineering, VKIT</a:t>
            </a:r>
            <a:endParaRPr lang="en-IN" b="1"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pPr/>
              <a:t>35</a:t>
            </a:fld>
            <a:endParaRPr lang="en-IN"/>
          </a:p>
        </p:txBody>
      </p:sp>
      <p:graphicFrame>
        <p:nvGraphicFramePr>
          <p:cNvPr id="10" name="Table 9"/>
          <p:cNvGraphicFramePr>
            <a:graphicFrameLocks noGrp="1"/>
          </p:cNvGraphicFramePr>
          <p:nvPr>
            <p:extLst>
              <p:ext uri="{D42A27DB-BD31-4B8C-83A1-F6EECF244321}">
                <p14:modId xmlns:p14="http://schemas.microsoft.com/office/powerpoint/2010/main" val="2360207511"/>
              </p:ext>
            </p:extLst>
          </p:nvPr>
        </p:nvGraphicFramePr>
        <p:xfrm>
          <a:off x="1907931" y="5125916"/>
          <a:ext cx="7728438" cy="949671"/>
        </p:xfrm>
        <a:graphic>
          <a:graphicData uri="http://schemas.openxmlformats.org/drawingml/2006/table">
            <a:tbl>
              <a:tblPr firstRow="1" firstCol="1" bandRow="1">
                <a:tableStyleId>{5940675A-B579-460E-94D1-54222C63F5DA}</a:tableStyleId>
              </a:tblPr>
              <a:tblGrid>
                <a:gridCol w="758266">
                  <a:extLst>
                    <a:ext uri="{9D8B030D-6E8A-4147-A177-3AD203B41FA5}">
                      <a16:colId xmlns:a16="http://schemas.microsoft.com/office/drawing/2014/main" val="526479238"/>
                    </a:ext>
                  </a:extLst>
                </a:gridCol>
                <a:gridCol w="2114338">
                  <a:extLst>
                    <a:ext uri="{9D8B030D-6E8A-4147-A177-3AD203B41FA5}">
                      <a16:colId xmlns:a16="http://schemas.microsoft.com/office/drawing/2014/main" val="1142014951"/>
                    </a:ext>
                  </a:extLst>
                </a:gridCol>
                <a:gridCol w="1365856">
                  <a:extLst>
                    <a:ext uri="{9D8B030D-6E8A-4147-A177-3AD203B41FA5}">
                      <a16:colId xmlns:a16="http://schemas.microsoft.com/office/drawing/2014/main" val="4010252697"/>
                    </a:ext>
                  </a:extLst>
                </a:gridCol>
                <a:gridCol w="658468">
                  <a:extLst>
                    <a:ext uri="{9D8B030D-6E8A-4147-A177-3AD203B41FA5}">
                      <a16:colId xmlns:a16="http://schemas.microsoft.com/office/drawing/2014/main" val="3807870252"/>
                    </a:ext>
                  </a:extLst>
                </a:gridCol>
                <a:gridCol w="708367">
                  <a:extLst>
                    <a:ext uri="{9D8B030D-6E8A-4147-A177-3AD203B41FA5}">
                      <a16:colId xmlns:a16="http://schemas.microsoft.com/office/drawing/2014/main" val="819230092"/>
                    </a:ext>
                  </a:extLst>
                </a:gridCol>
                <a:gridCol w="2123143">
                  <a:extLst>
                    <a:ext uri="{9D8B030D-6E8A-4147-A177-3AD203B41FA5}">
                      <a16:colId xmlns:a16="http://schemas.microsoft.com/office/drawing/2014/main" val="1559946515"/>
                    </a:ext>
                  </a:extLst>
                </a:gridCol>
              </a:tblGrid>
              <a:tr h="659422">
                <a:tc>
                  <a:txBody>
                    <a:bodyPr/>
                    <a:lstStyle/>
                    <a:p>
                      <a:pPr algn="ctr">
                        <a:spcAft>
                          <a:spcPts val="0"/>
                        </a:spcAft>
                      </a:pPr>
                      <a:r>
                        <a:rPr lang="en-US" sz="1400" b="1">
                          <a:effectLst/>
                          <a:latin typeface="Times New Roman" panose="02020603050405020304" pitchFamily="18" charset="0"/>
                          <a:cs typeface="Times New Roman" panose="02020603050405020304" pitchFamily="18" charset="0"/>
                        </a:rPr>
                        <a:t>SL NO</a:t>
                      </a:r>
                      <a:endParaRPr lang="en-IN"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b="1" dirty="0">
                          <a:effectLst/>
                          <a:latin typeface="Times New Roman" panose="02020603050405020304" pitchFamily="18" charset="0"/>
                          <a:cs typeface="Times New Roman" panose="02020603050405020304" pitchFamily="18" charset="0"/>
                        </a:rPr>
                        <a:t>WATER CEMENT RATIO</a:t>
                      </a:r>
                      <a:endPar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b="1">
                          <a:effectLst/>
                          <a:latin typeface="Times New Roman" panose="02020603050405020304" pitchFamily="18" charset="0"/>
                          <a:cs typeface="Times New Roman" panose="02020603050405020304" pitchFamily="18" charset="0"/>
                        </a:rPr>
                        <a:t>Water added in ml</a:t>
                      </a:r>
                      <a:endParaRPr lang="en-IN"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b="1">
                          <a:effectLst/>
                          <a:latin typeface="Times New Roman" panose="02020603050405020304" pitchFamily="18" charset="0"/>
                          <a:cs typeface="Times New Roman" panose="02020603050405020304" pitchFamily="18" charset="0"/>
                        </a:rPr>
                        <a:t>H1 in mm</a:t>
                      </a:r>
                      <a:endParaRPr lang="en-IN"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b="1">
                          <a:effectLst/>
                          <a:latin typeface="Times New Roman" panose="02020603050405020304" pitchFamily="18" charset="0"/>
                          <a:cs typeface="Times New Roman" panose="02020603050405020304" pitchFamily="18" charset="0"/>
                        </a:rPr>
                        <a:t>H2 in mm</a:t>
                      </a:r>
                      <a:endParaRPr lang="en-IN"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b="1" dirty="0">
                          <a:effectLst/>
                          <a:latin typeface="Times New Roman" panose="02020603050405020304" pitchFamily="18" charset="0"/>
                          <a:cs typeface="Times New Roman" panose="02020603050405020304" pitchFamily="18" charset="0"/>
                        </a:rPr>
                        <a:t>Slump (H1-H2) in mm</a:t>
                      </a:r>
                      <a:endPar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08159324"/>
                  </a:ext>
                </a:extLst>
              </a:tr>
              <a:tr h="290249">
                <a:tc>
                  <a:txBody>
                    <a:bodyPr/>
                    <a:lstStyle/>
                    <a:p>
                      <a:pPr algn="ctr">
                        <a:spcAft>
                          <a:spcPts val="0"/>
                        </a:spcAft>
                      </a:pPr>
                      <a:r>
                        <a:rPr lang="en-US" sz="1400">
                          <a:effectLst/>
                          <a:latin typeface="Times New Roman" panose="02020603050405020304" pitchFamily="18" charset="0"/>
                          <a:cs typeface="Times New Roman" panose="02020603050405020304" pitchFamily="18" charset="0"/>
                        </a:rPr>
                        <a:t>01</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latin typeface="Times New Roman" panose="02020603050405020304" pitchFamily="18" charset="0"/>
                          <a:cs typeface="Times New Roman" panose="02020603050405020304" pitchFamily="18" charset="0"/>
                        </a:rPr>
                        <a:t>0.6</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latin typeface="Times New Roman" panose="02020603050405020304" pitchFamily="18" charset="0"/>
                          <a:cs typeface="Times New Roman" panose="02020603050405020304" pitchFamily="18" charset="0"/>
                        </a:rPr>
                        <a:t>300</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latin typeface="Times New Roman" panose="02020603050405020304" pitchFamily="18" charset="0"/>
                          <a:cs typeface="Times New Roman" panose="02020603050405020304" pitchFamily="18" charset="0"/>
                        </a:rPr>
                        <a:t>200</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dirty="0">
                          <a:effectLst/>
                          <a:latin typeface="Times New Roman" panose="02020603050405020304" pitchFamily="18" charset="0"/>
                          <a:cs typeface="Times New Roman" panose="02020603050405020304" pitchFamily="18" charset="0"/>
                        </a:rPr>
                        <a:t>100</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98488560"/>
                  </a:ext>
                </a:extLst>
              </a:tr>
            </a:tbl>
          </a:graphicData>
        </a:graphic>
      </p:graphicFrame>
    </p:spTree>
    <p:extLst>
      <p:ext uri="{BB962C8B-B14F-4D97-AF65-F5344CB8AC3E}">
        <p14:creationId xmlns:p14="http://schemas.microsoft.com/office/powerpoint/2010/main" val="1008747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624526" y="6474803"/>
            <a:ext cx="3797300" cy="365125"/>
          </a:xfrm>
        </p:spPr>
        <p:txBody>
          <a:bodyPr/>
          <a:lstStyle/>
          <a:p>
            <a:r>
              <a:rPr lang="en-US" b="1" dirty="0" smtClean="0"/>
              <a:t>Dept. of Civil Engineering, VKIT</a:t>
            </a:r>
            <a:endParaRPr lang="en-IN" b="1" dirty="0"/>
          </a:p>
        </p:txBody>
      </p:sp>
      <p:sp>
        <p:nvSpPr>
          <p:cNvPr id="4" name="Slide Number Placeholder 3"/>
          <p:cNvSpPr>
            <a:spLocks noGrp="1"/>
          </p:cNvSpPr>
          <p:nvPr>
            <p:ph type="sldNum" sz="quarter" idx="12"/>
          </p:nvPr>
        </p:nvSpPr>
        <p:spPr/>
        <p:txBody>
          <a:bodyPr/>
          <a:lstStyle/>
          <a:p>
            <a:fld id="{24027DF9-9D11-4A12-9A91-D7D69AC2A0A6}" type="slidenum">
              <a:rPr lang="en-IN" smtClean="0"/>
              <a:pPr/>
              <a:t>36</a:t>
            </a:fld>
            <a:endParaRPr lang="en-IN"/>
          </a:p>
        </p:txBody>
      </p:sp>
      <p:sp>
        <p:nvSpPr>
          <p:cNvPr id="5" name="Down Arrow 4"/>
          <p:cNvSpPr/>
          <p:nvPr/>
        </p:nvSpPr>
        <p:spPr>
          <a:xfrm>
            <a:off x="1584352" y="896816"/>
            <a:ext cx="325315" cy="720969"/>
          </a:xfrm>
          <a:prstGeom prst="downArrow">
            <a:avLst>
              <a:gd name="adj1" fmla="val 50000"/>
              <a:gd name="adj2" fmla="val 6474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75000"/>
                </a:schemeClr>
              </a:solidFill>
              <a:latin typeface="Times New Roman" pitchFamily="18" charset="0"/>
              <a:cs typeface="Times New Roman" pitchFamily="18" charset="0"/>
            </a:endParaRPr>
          </a:p>
        </p:txBody>
      </p:sp>
      <p:sp>
        <p:nvSpPr>
          <p:cNvPr id="6" name="Rectangle 5"/>
          <p:cNvSpPr/>
          <p:nvPr/>
        </p:nvSpPr>
        <p:spPr>
          <a:xfrm>
            <a:off x="1431952" y="1617785"/>
            <a:ext cx="1453661" cy="646331"/>
          </a:xfrm>
          <a:prstGeom prst="rect">
            <a:avLst/>
          </a:prstGeom>
        </p:spPr>
        <p:txBody>
          <a:bodyPr wrap="square">
            <a:spAutoFit/>
          </a:bodyPr>
          <a:lstStyle/>
          <a:p>
            <a:pPr lvl="0" eaLnBrk="0" fontAlgn="base" hangingPunct="0">
              <a:spcBef>
                <a:spcPct val="0"/>
              </a:spcBef>
              <a:spcAft>
                <a:spcPct val="0"/>
              </a:spcAft>
            </a:pPr>
            <a:r>
              <a:rPr lang="en-US" dirty="0">
                <a:solidFill>
                  <a:prstClr val="black"/>
                </a:solidFill>
                <a:latin typeface="Times New Roman" pitchFamily="18" charset="0"/>
                <a:ea typeface="Calibri" pitchFamily="34" charset="0"/>
                <a:cs typeface="Times New Roman" pitchFamily="18" charset="0"/>
              </a:rPr>
              <a:t>100mm</a:t>
            </a:r>
          </a:p>
          <a:p>
            <a:pPr lvl="0" eaLnBrk="0" fontAlgn="base" hangingPunct="0">
              <a:spcBef>
                <a:spcPct val="0"/>
              </a:spcBef>
              <a:spcAft>
                <a:spcPct val="0"/>
              </a:spcAft>
            </a:pPr>
            <a:r>
              <a:rPr lang="en-US" dirty="0">
                <a:solidFill>
                  <a:prstClr val="black"/>
                </a:solidFill>
                <a:latin typeface="Times New Roman" pitchFamily="18" charset="0"/>
                <a:ea typeface="Calibri" pitchFamily="34" charset="0"/>
                <a:cs typeface="Times New Roman" pitchFamily="18" charset="0"/>
              </a:rPr>
              <a:t>                                         </a:t>
            </a:r>
            <a:endParaRPr lang="en-IN" dirty="0"/>
          </a:p>
        </p:txBody>
      </p:sp>
      <p:pic>
        <p:nvPicPr>
          <p:cNvPr id="7" name="Picture 6">
            <a:extLst>
              <a:ext uri="{FF2B5EF4-FFF2-40B4-BE49-F238E27FC236}">
                <a16:creationId xmlns:a16="http://schemas.microsoft.com/office/drawing/2014/main" id="{822990CC-7A5E-054E-4B17-2A0CD63EA4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8887" y="2321170"/>
            <a:ext cx="4378992" cy="3189539"/>
          </a:xfrm>
          <a:prstGeom prst="rect">
            <a:avLst/>
          </a:prstGeom>
        </p:spPr>
      </p:pic>
      <p:pic>
        <p:nvPicPr>
          <p:cNvPr id="8" name="Picture 7">
            <a:extLst>
              <a:ext uri="{FF2B5EF4-FFF2-40B4-BE49-F238E27FC236}">
                <a16:creationId xmlns:a16="http://schemas.microsoft.com/office/drawing/2014/main" id="{F25D204D-388F-0698-8837-0B070F9527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2515" y="2321170"/>
            <a:ext cx="4670873" cy="3314195"/>
          </a:xfrm>
          <a:prstGeom prst="rect">
            <a:avLst/>
          </a:prstGeom>
        </p:spPr>
      </p:pic>
      <p:sp>
        <p:nvSpPr>
          <p:cNvPr id="9" name="Rectangle 8"/>
          <p:cNvSpPr/>
          <p:nvPr/>
        </p:nvSpPr>
        <p:spPr>
          <a:xfrm>
            <a:off x="729438" y="289329"/>
            <a:ext cx="2564869" cy="369332"/>
          </a:xfrm>
          <a:prstGeom prst="rect">
            <a:avLst/>
          </a:prstGeom>
        </p:spPr>
        <p:txBody>
          <a:bodyPr wrap="none">
            <a:spAutoFit/>
          </a:bodyPr>
          <a:lstStyle/>
          <a:p>
            <a:pPr lvl="0">
              <a:buFont typeface="Wingdings" panose="05000000000000000000" pitchFamily="2" charset="2"/>
              <a:buChar char="§"/>
            </a:pPr>
            <a:r>
              <a:rPr lang="en-US" dirty="0" smtClean="0">
                <a:solidFill>
                  <a:prstClr val="black"/>
                </a:solidFill>
                <a:latin typeface="Times New Roman" pitchFamily="18" charset="0"/>
                <a:ea typeface="Calibri" pitchFamily="34" charset="0"/>
                <a:cs typeface="Times New Roman" pitchFamily="18" charset="0"/>
              </a:rPr>
              <a:t> </a:t>
            </a:r>
            <a:r>
              <a:rPr lang="en-US" b="1" dirty="0" smtClean="0">
                <a:solidFill>
                  <a:prstClr val="black"/>
                </a:solidFill>
                <a:latin typeface="Times New Roman" pitchFamily="18" charset="0"/>
                <a:ea typeface="Calibri" pitchFamily="34" charset="0"/>
                <a:cs typeface="Times New Roman" pitchFamily="18" charset="0"/>
              </a:rPr>
              <a:t>SLUMP CONE TEST </a:t>
            </a:r>
            <a:endParaRPr lang="en-US" b="1" dirty="0">
              <a:solidFill>
                <a:prstClr val="black"/>
              </a:solidFill>
              <a:latin typeface="Times New Roman" pitchFamily="18" charset="0"/>
              <a:ea typeface="Calibri" pitchFamily="34" charset="0"/>
              <a:cs typeface="Times New Roman" pitchFamily="18" charset="0"/>
            </a:endParaRPr>
          </a:p>
        </p:txBody>
      </p:sp>
    </p:spTree>
    <p:extLst>
      <p:ext uri="{BB962C8B-B14F-4D97-AF65-F5344CB8AC3E}">
        <p14:creationId xmlns:p14="http://schemas.microsoft.com/office/powerpoint/2010/main" val="1789441791"/>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694592"/>
          </a:xfrm>
        </p:spPr>
        <p:txBody>
          <a:bodyPr/>
          <a:lstStyle/>
          <a:p>
            <a:r>
              <a:rPr lang="en-US" sz="4000" b="1" i="1" u="sng" dirty="0">
                <a:solidFill>
                  <a:schemeClr val="tx1"/>
                </a:solidFill>
                <a:effectLst/>
                <a:latin typeface="Times New Roman" panose="02020603050405020304" pitchFamily="18" charset="0"/>
                <a:cs typeface="Times New Roman" panose="02020603050405020304" pitchFamily="18" charset="0"/>
              </a:rPr>
              <a:t>CAST &amp; TEST</a:t>
            </a:r>
            <a:endParaRPr lang="en-IN" sz="4000" b="1" i="1" u="sng"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694592"/>
            <a:ext cx="10972800" cy="5661759"/>
          </a:xfrm>
        </p:spPr>
        <p:txBody>
          <a:bodyPr/>
          <a:lstStyle/>
          <a:p>
            <a:pPr marL="0" indent="0">
              <a:buNone/>
            </a:pPr>
            <a:endParaRPr lang="en-US" sz="2000" dirty="0">
              <a:solidFill>
                <a:schemeClr val="tx1"/>
              </a:solidFill>
              <a:latin typeface="Times New Roman" pitchFamily="18" charset="0"/>
              <a:cs typeface="Times New Roman" pitchFamily="18" charset="0"/>
            </a:endParaRPr>
          </a:p>
          <a:p>
            <a:pPr>
              <a:spcAft>
                <a:spcPts val="1800"/>
              </a:spcAft>
              <a:buFont typeface="Wingdings" panose="05000000000000000000" pitchFamily="2" charset="2"/>
              <a:buChar char="§"/>
            </a:pPr>
            <a:r>
              <a:rPr lang="en-US" sz="2000" dirty="0">
                <a:solidFill>
                  <a:schemeClr val="tx1"/>
                </a:solidFill>
                <a:latin typeface="Times New Roman" pitchFamily="18" charset="0"/>
                <a:cs typeface="Times New Roman" pitchFamily="18" charset="0"/>
              </a:rPr>
              <a:t>The cubes are </a:t>
            </a:r>
            <a:r>
              <a:rPr lang="en-US" sz="2000" dirty="0" smtClean="0">
                <a:solidFill>
                  <a:schemeClr val="tx1"/>
                </a:solidFill>
                <a:latin typeface="Times New Roman" pitchFamily="18" charset="0"/>
                <a:cs typeface="Times New Roman" pitchFamily="18" charset="0"/>
              </a:rPr>
              <a:t>casted </a:t>
            </a:r>
            <a:r>
              <a:rPr lang="en-US" sz="2000" dirty="0">
                <a:solidFill>
                  <a:schemeClr val="tx1"/>
                </a:solidFill>
                <a:latin typeface="Times New Roman" pitchFamily="18" charset="0"/>
                <a:cs typeface="Times New Roman" pitchFamily="18" charset="0"/>
              </a:rPr>
              <a:t>with 0%,15%,25%,30%,40% &amp; 50% as partial replacement of fine aggregate using brick powder.</a:t>
            </a:r>
          </a:p>
          <a:p>
            <a:pPr>
              <a:buFont typeface="Wingdings" panose="05000000000000000000" pitchFamily="2" charset="2"/>
              <a:buChar char="§"/>
            </a:pPr>
            <a:r>
              <a:rPr lang="en-US" sz="2000" dirty="0">
                <a:solidFill>
                  <a:schemeClr val="tx1"/>
                </a:solidFill>
                <a:latin typeface="Times New Roman" pitchFamily="18" charset="0"/>
                <a:cs typeface="Times New Roman" pitchFamily="18" charset="0"/>
              </a:rPr>
              <a:t>The cast specimens are </a:t>
            </a:r>
            <a:r>
              <a:rPr lang="en-US" sz="2000" dirty="0" smtClean="0">
                <a:solidFill>
                  <a:schemeClr val="tx1"/>
                </a:solidFill>
                <a:latin typeface="Times New Roman" pitchFamily="18" charset="0"/>
                <a:cs typeface="Times New Roman" pitchFamily="18" charset="0"/>
              </a:rPr>
              <a:t>tested</a:t>
            </a:r>
            <a:r>
              <a:rPr lang="en-US" sz="2000" dirty="0" smtClean="0">
                <a:solidFill>
                  <a:schemeClr val="tx1"/>
                </a:solidFill>
                <a:latin typeface="Times New Roman" pitchFamily="18" charset="0"/>
                <a:cs typeface="Times New Roman" pitchFamily="18" charset="0"/>
              </a:rPr>
              <a:t>, </a:t>
            </a:r>
            <a:r>
              <a:rPr lang="en-US" sz="2000" dirty="0">
                <a:solidFill>
                  <a:schemeClr val="tx1"/>
                </a:solidFill>
                <a:latin typeface="Times New Roman" pitchFamily="18" charset="0"/>
                <a:cs typeface="Times New Roman" pitchFamily="18" charset="0"/>
              </a:rPr>
              <a:t>after curing the specimens are tested for 7days, 14days and 28 days.</a:t>
            </a:r>
          </a:p>
        </p:txBody>
      </p:sp>
      <p:sp>
        <p:nvSpPr>
          <p:cNvPr id="5" name="Footer Placeholder 4"/>
          <p:cNvSpPr>
            <a:spLocks noGrp="1"/>
          </p:cNvSpPr>
          <p:nvPr>
            <p:ph type="ftr" sz="quarter" idx="11"/>
          </p:nvPr>
        </p:nvSpPr>
        <p:spPr>
          <a:xfrm>
            <a:off x="4394834" y="6491367"/>
            <a:ext cx="3797300" cy="365125"/>
          </a:xfrm>
        </p:spPr>
        <p:txBody>
          <a:bodyPr/>
          <a:lstStyle/>
          <a:p>
            <a:r>
              <a:rPr lang="en-US" b="1" dirty="0">
                <a:latin typeface="Times New Roman" panose="02020603050405020304" pitchFamily="18" charset="0"/>
                <a:cs typeface="Times New Roman" panose="02020603050405020304" pitchFamily="18" charset="0"/>
              </a:rPr>
              <a:t>Dept. of Civil Engineering, VKIT</a:t>
            </a:r>
            <a:endParaRPr lang="en-IN" b="1"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pPr/>
              <a:t>37</a:t>
            </a:fld>
            <a:endParaRPr lang="en-IN"/>
          </a:p>
        </p:txBody>
      </p:sp>
      <p:pic>
        <p:nvPicPr>
          <p:cNvPr id="7" name="Picture 6" descr="WhatsApp Image 2021-01-17 at 10.20.52.jpeg"/>
          <p:cNvPicPr>
            <a:picLocks noChangeAspect="1"/>
          </p:cNvPicPr>
          <p:nvPr/>
        </p:nvPicPr>
        <p:blipFill>
          <a:blip r:embed="rId2" cstate="print"/>
          <a:stretch>
            <a:fillRect/>
          </a:stretch>
        </p:blipFill>
        <p:spPr>
          <a:xfrm>
            <a:off x="3766067" y="2689832"/>
            <a:ext cx="3569677" cy="2950347"/>
          </a:xfrm>
          <a:prstGeom prst="rect">
            <a:avLst/>
          </a:prstGeom>
          <a:ln>
            <a:noFill/>
          </a:ln>
          <a:effectLst>
            <a:softEdge rad="112500"/>
          </a:effectLst>
        </p:spPr>
      </p:pic>
      <p:sp>
        <p:nvSpPr>
          <p:cNvPr id="8" name="Rectangle 7"/>
          <p:cNvSpPr/>
          <p:nvPr/>
        </p:nvSpPr>
        <p:spPr>
          <a:xfrm>
            <a:off x="4394834" y="5517077"/>
            <a:ext cx="2287321" cy="646331"/>
          </a:xfrm>
          <a:prstGeom prst="rect">
            <a:avLst/>
          </a:prstGeom>
        </p:spPr>
        <p:txBody>
          <a:bodyPr wrap="square">
            <a:spAutoFit/>
          </a:bodyPr>
          <a:lstStyle/>
          <a:p>
            <a:pPr algn="ctr"/>
            <a:r>
              <a:rPr lang="en-US" dirty="0"/>
              <a:t>Cube 150x150x150mm</a:t>
            </a:r>
          </a:p>
        </p:txBody>
      </p:sp>
    </p:spTree>
    <p:extLst>
      <p:ext uri="{BB962C8B-B14F-4D97-AF65-F5344CB8AC3E}">
        <p14:creationId xmlns:p14="http://schemas.microsoft.com/office/powerpoint/2010/main" val="979086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47346"/>
          </a:xfrm>
        </p:spPr>
        <p:txBody>
          <a:bodyPr/>
          <a:lstStyle/>
          <a:p>
            <a:r>
              <a:rPr lang="en-US" sz="4000" b="1" i="1" u="sng" dirty="0">
                <a:solidFill>
                  <a:schemeClr val="tx1"/>
                </a:solidFill>
                <a:effectLst/>
                <a:latin typeface="Times New Roman" pitchFamily="18" charset="0"/>
                <a:cs typeface="Times New Roman" pitchFamily="18" charset="0"/>
              </a:rPr>
              <a:t>COMPRESSIVE STRENGTH  TEST</a:t>
            </a:r>
            <a:endParaRPr lang="en-IN" sz="4000" i="1" u="sng" dirty="0">
              <a:solidFill>
                <a:schemeClr val="tx1"/>
              </a:solidFill>
              <a:effectLst/>
            </a:endParaRPr>
          </a:p>
        </p:txBody>
      </p:sp>
      <p:sp>
        <p:nvSpPr>
          <p:cNvPr id="3" name="Content Placeholder 2"/>
          <p:cNvSpPr>
            <a:spLocks noGrp="1"/>
          </p:cNvSpPr>
          <p:nvPr>
            <p:ph idx="1"/>
          </p:nvPr>
        </p:nvSpPr>
        <p:spPr>
          <a:xfrm>
            <a:off x="609600" y="747346"/>
            <a:ext cx="10972800" cy="5609005"/>
          </a:xfrm>
        </p:spPr>
        <p:txBody>
          <a:bodyPr/>
          <a:lstStyle/>
          <a:p>
            <a:pPr marL="0" indent="0" algn="just">
              <a:buNone/>
            </a:pPr>
            <a:r>
              <a:rPr lang="en-US" sz="2000" dirty="0">
                <a:solidFill>
                  <a:schemeClr val="tx1"/>
                </a:solidFill>
                <a:latin typeface="Times New Roman" pitchFamily="18" charset="0"/>
                <a:cs typeface="Times New Roman" pitchFamily="18" charset="0"/>
              </a:rPr>
              <a:t>The compressive strength test is carried on cube size of 150×150×150mm. The cubes will be tested with brick powder of 15%, 25%,30%,40% &amp; 50% and The cubes are cured for 7days, 14days and 28 days.</a:t>
            </a:r>
          </a:p>
          <a:p>
            <a:pPr>
              <a:buFont typeface="Wingdings" panose="05000000000000000000" pitchFamily="2" charset="2"/>
              <a:buChar char="q"/>
            </a:pPr>
            <a:r>
              <a:rPr lang="en-US" sz="2200" b="1" u="sng" dirty="0">
                <a:solidFill>
                  <a:schemeClr val="tx1"/>
                </a:solidFill>
                <a:latin typeface="Times New Roman" panose="02020603050405020304" pitchFamily="18" charset="0"/>
                <a:cs typeface="Times New Roman" panose="02020603050405020304" pitchFamily="18" charset="0"/>
              </a:rPr>
              <a:t>7 DAYS CURING</a:t>
            </a:r>
          </a:p>
          <a:p>
            <a:pPr>
              <a:spcBef>
                <a:spcPts val="1200"/>
              </a:spcBef>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Cube without brick powder (0%)</a:t>
            </a:r>
          </a:p>
          <a:p>
            <a:pPr marL="0" indent="0">
              <a:buNone/>
            </a:pPr>
            <a:endParaRPr lang="en-IN" sz="2000"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4483532" y="6538913"/>
            <a:ext cx="3797300" cy="365125"/>
          </a:xfrm>
        </p:spPr>
        <p:txBody>
          <a:bodyPr/>
          <a:lstStyle/>
          <a:p>
            <a:r>
              <a:rPr lang="en-US" b="1" dirty="0"/>
              <a:t>Dept. of Civil Engineering, VKIT</a:t>
            </a:r>
            <a:endParaRPr lang="en-IN" b="1" dirty="0"/>
          </a:p>
        </p:txBody>
      </p:sp>
      <p:sp>
        <p:nvSpPr>
          <p:cNvPr id="6" name="Slide Number Placeholder 5"/>
          <p:cNvSpPr>
            <a:spLocks noGrp="1"/>
          </p:cNvSpPr>
          <p:nvPr>
            <p:ph type="sldNum" sz="quarter" idx="12"/>
          </p:nvPr>
        </p:nvSpPr>
        <p:spPr/>
        <p:txBody>
          <a:bodyPr/>
          <a:lstStyle/>
          <a:p>
            <a:fld id="{24027DF9-9D11-4A12-9A91-D7D69AC2A0A6}" type="slidenum">
              <a:rPr lang="en-IN" smtClean="0"/>
              <a:pPr/>
              <a:t>38</a:t>
            </a:fld>
            <a:endParaRPr lang="en-IN"/>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753360"/>
            <a:ext cx="4742329" cy="3602991"/>
          </a:xfrm>
          <a:prstGeom prst="rect">
            <a:avLst/>
          </a:prstGeom>
        </p:spPr>
      </p:pic>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5400000">
            <a:off x="6683231" y="2533682"/>
            <a:ext cx="3602991" cy="4042348"/>
          </a:xfrm>
          <a:prstGeom prst="rect">
            <a:avLst/>
          </a:prstGeom>
        </p:spPr>
      </p:pic>
    </p:spTree>
    <p:extLst>
      <p:ext uri="{BB962C8B-B14F-4D97-AF65-F5344CB8AC3E}">
        <p14:creationId xmlns:p14="http://schemas.microsoft.com/office/powerpoint/2010/main" val="1511012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687163" y="6450840"/>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39</a:t>
            </a:fld>
            <a:endParaRPr lang="en-IN"/>
          </a:p>
        </p:txBody>
      </p:sp>
      <p:sp>
        <p:nvSpPr>
          <p:cNvPr id="5" name="Rectangle 4"/>
          <p:cNvSpPr/>
          <p:nvPr/>
        </p:nvSpPr>
        <p:spPr>
          <a:xfrm>
            <a:off x="254000" y="116646"/>
            <a:ext cx="11002567" cy="8556188"/>
          </a:xfrm>
          <a:prstGeom prst="rect">
            <a:avLst/>
          </a:prstGeom>
        </p:spPr>
        <p:txBody>
          <a:bodyPr wrap="square">
            <a:spAutoFit/>
          </a:bodyPr>
          <a:lstStyle/>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r>
              <a:rPr lang="en-US" b="1" dirty="0">
                <a:latin typeface="Times New Roman" panose="02020603050405020304" pitchFamily="18" charset="0"/>
                <a:cs typeface="Times New Roman" panose="02020603050405020304" pitchFamily="18" charset="0"/>
              </a:rPr>
              <a:t>    Cube with brick powder (15%)                                                 Cube with brick powder (25%): </a:t>
            </a:r>
            <a:endParaRPr lang="en-US"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930" y="197225"/>
            <a:ext cx="4028141" cy="5145740"/>
          </a:xfrm>
          <a:prstGeom prst="rect">
            <a:avLst/>
          </a:prstGeom>
        </p:spPr>
      </p:pic>
      <p:pic>
        <p:nvPicPr>
          <p:cNvPr id="13" name="Picture 12">
            <a:extLst>
              <a:ext uri="{FF2B5EF4-FFF2-40B4-BE49-F238E27FC236}">
                <a16:creationId xmlns:a16="http://schemas.microsoft.com/office/drawing/2014/main" id="{25B68B5B-43C4-7F0C-45E5-3571B42C3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447" y="197224"/>
            <a:ext cx="4990354" cy="5339976"/>
          </a:xfrm>
          <a:prstGeom prst="rect">
            <a:avLst/>
          </a:prstGeom>
        </p:spPr>
      </p:pic>
    </p:spTree>
    <p:extLst>
      <p:ext uri="{BB962C8B-B14F-4D97-AF65-F5344CB8AC3E}">
        <p14:creationId xmlns:p14="http://schemas.microsoft.com/office/powerpoint/2010/main" val="3765842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4A8E-A811-43DB-9DD5-387326B20FC5}"/>
              </a:ext>
            </a:extLst>
          </p:cNvPr>
          <p:cNvSpPr>
            <a:spLocks noGrp="1"/>
          </p:cNvSpPr>
          <p:nvPr>
            <p:ph type="title"/>
          </p:nvPr>
        </p:nvSpPr>
        <p:spPr>
          <a:xfrm>
            <a:off x="0" y="0"/>
            <a:ext cx="12192000" cy="773723"/>
          </a:xfrm>
        </p:spPr>
        <p:txBody>
          <a:bodyPr/>
          <a:lstStyle/>
          <a:p>
            <a:r>
              <a:rPr lang="en-US" sz="4000" b="1" i="1" u="sng" dirty="0">
                <a:solidFill>
                  <a:schemeClr val="tx1"/>
                </a:solidFill>
                <a:effectLst/>
                <a:latin typeface="Times New Roman" panose="02020603050405020304" pitchFamily="18" charset="0"/>
                <a:cs typeface="Times New Roman" panose="02020603050405020304" pitchFamily="18" charset="0"/>
              </a:rPr>
              <a:t>WASTE BRICK POWDER</a:t>
            </a:r>
            <a:endParaRPr lang="en-IN" sz="4000" b="1" i="1" u="sng" dirty="0">
              <a:solidFill>
                <a:schemeClr val="tx1"/>
              </a:solidFill>
              <a:effectLst/>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8A5FF08E-7C78-40C5-B160-EC2DEC8966C2}"/>
              </a:ext>
            </a:extLst>
          </p:cNvPr>
          <p:cNvSpPr>
            <a:spLocks noGrp="1"/>
          </p:cNvSpPr>
          <p:nvPr>
            <p:ph type="ftr" sz="quarter" idx="11"/>
          </p:nvPr>
        </p:nvSpPr>
        <p:spPr>
          <a:xfrm>
            <a:off x="1" y="6611554"/>
            <a:ext cx="12191999" cy="239481"/>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DFB1152E-BAC7-4B87-85CC-55B9494A8C69}"/>
              </a:ext>
            </a:extLst>
          </p:cNvPr>
          <p:cNvSpPr>
            <a:spLocks noGrp="1"/>
          </p:cNvSpPr>
          <p:nvPr>
            <p:ph type="sldNum" sz="quarter" idx="12"/>
          </p:nvPr>
        </p:nvSpPr>
        <p:spPr>
          <a:xfrm>
            <a:off x="11442700" y="6239149"/>
            <a:ext cx="488043" cy="618852"/>
          </a:xfrm>
        </p:spPr>
        <p:txBody>
          <a:bodyPr/>
          <a:lstStyle/>
          <a:p>
            <a:pPr algn="ctr"/>
            <a:fld id="{24027DF9-9D11-4A12-9A91-D7D69AC2A0A6}" type="slidenum">
              <a:rPr lang="en-IN" b="1" smtClean="0">
                <a:solidFill>
                  <a:schemeClr val="tx1"/>
                </a:solidFill>
                <a:latin typeface="Times New Roman" panose="02020603050405020304" pitchFamily="18" charset="0"/>
                <a:cs typeface="Times New Roman" panose="02020603050405020304" pitchFamily="18" charset="0"/>
              </a:rPr>
              <a:pPr algn="ctr"/>
              <a:t>4</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6853" y="1146128"/>
            <a:ext cx="10972800" cy="5367883"/>
          </a:xfrm>
        </p:spPr>
        <p:txBody>
          <a:bodyPr>
            <a:normAutofit/>
          </a:bodyPr>
          <a:lstStyle/>
          <a:p>
            <a:pPr marL="285750" indent="-285750" algn="just">
              <a:lnSpc>
                <a:spcPct val="150000"/>
              </a:lnSpc>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Bricks are widely used construction and building material around the world. Bricks have been major construction and building material for a long time.</a:t>
            </a:r>
          </a:p>
          <a:p>
            <a:pPr marL="285750" indent="-285750" algn="just">
              <a:lnSpc>
                <a:spcPct val="150000"/>
              </a:lnSpc>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Brick powder</a:t>
            </a:r>
            <a:r>
              <a:rPr lang="en-US" sz="2000" dirty="0">
                <a:solidFill>
                  <a:schemeClr val="tx1"/>
                </a:solidFill>
                <a:latin typeface="Times New Roman" panose="02020603050405020304" pitchFamily="18" charset="0"/>
                <a:cs typeface="Times New Roman" panose="02020603050405020304" pitchFamily="18" charset="0"/>
              </a:rPr>
              <a:t> is obtained from the dust of disintegrated bricks also the waste bricks are obtained from garbage of a broken</a:t>
            </a:r>
            <a:r>
              <a:rPr lang="en-US" sz="2000" b="1"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building. The collected waste bricks are pulverized to get the particle passing through 4.75-micron sieve to get the grading of fine aggregate for 15%, 25%,30%,40% and 50% of brick powder is used as partial replacement for fine aggregate in the experiments. </a:t>
            </a:r>
          </a:p>
          <a:p>
            <a:pPr marL="285750" indent="-285750" algn="just">
              <a:lnSpc>
                <a:spcPct val="150000"/>
              </a:lnSpc>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Bricks waste may come from two sources:</a:t>
            </a:r>
            <a:r>
              <a:rPr lang="en-US" sz="2000" dirty="0">
                <a:solidFill>
                  <a:schemeClr val="tx1"/>
                </a:solidFill>
                <a:latin typeface="Times New Roman" panose="02020603050405020304" pitchFamily="18" charset="0"/>
                <a:cs typeface="Times New Roman" panose="02020603050405020304" pitchFamily="18" charset="0"/>
              </a:rPr>
              <a:t> The first source is the bricks industry, and this waste is classified as non-hazardous industrial waste, the second source of bricks waste is associated with construction and demolition activity.</a:t>
            </a:r>
          </a:p>
          <a:p>
            <a:pPr marL="285750" indent="-285750" algn="just">
              <a:lnSpc>
                <a:spcPct val="150000"/>
              </a:lnSpc>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Therefore the replacement of fine aggregate by bricks wastes has the advantage of solving several environmental problems. </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794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822699" y="6492875"/>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40</a:t>
            </a:fld>
            <a:endParaRPr lang="en-IN"/>
          </a:p>
        </p:txBody>
      </p:sp>
      <p:sp>
        <p:nvSpPr>
          <p:cNvPr id="5" name="Rectangle 4"/>
          <p:cNvSpPr/>
          <p:nvPr/>
        </p:nvSpPr>
        <p:spPr>
          <a:xfrm>
            <a:off x="447040" y="88315"/>
            <a:ext cx="11551920" cy="7294305"/>
          </a:xfrm>
          <a:prstGeom prst="rect">
            <a:avLst/>
          </a:prstGeom>
        </p:spPr>
        <p:txBody>
          <a:bodyPr wrap="square">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Cube with brick powder (30%)                Cube with brick powder (40%)            Cube with brick powder (50%)</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672" y="306377"/>
            <a:ext cx="3028751" cy="5302574"/>
          </a:xfrm>
          <a:prstGeom prst="rect">
            <a:avLst/>
          </a:prstGeom>
        </p:spPr>
      </p:pic>
      <p:pic>
        <p:nvPicPr>
          <p:cNvPr id="10" name="Picture 9">
            <a:extLst>
              <a:ext uri="{FF2B5EF4-FFF2-40B4-BE49-F238E27FC236}">
                <a16:creationId xmlns:a16="http://schemas.microsoft.com/office/drawing/2014/main" id="{4B6A4656-53A1-7EE5-E3C0-E44CC6A2959C}"/>
              </a:ext>
            </a:extLst>
          </p:cNvPr>
          <p:cNvPicPr>
            <a:picLocks noChangeAspect="1"/>
          </p:cNvPicPr>
          <p:nvPr/>
        </p:nvPicPr>
        <p:blipFill>
          <a:blip r:embed="rId3"/>
          <a:stretch>
            <a:fillRect/>
          </a:stretch>
        </p:blipFill>
        <p:spPr>
          <a:xfrm>
            <a:off x="4515445" y="306377"/>
            <a:ext cx="3104554" cy="5302574"/>
          </a:xfrm>
          <a:prstGeom prst="rect">
            <a:avLst/>
          </a:prstGeom>
        </p:spPr>
      </p:pic>
      <p:pic>
        <p:nvPicPr>
          <p:cNvPr id="12" name="Picture 11">
            <a:extLst>
              <a:ext uri="{FF2B5EF4-FFF2-40B4-BE49-F238E27FC236}">
                <a16:creationId xmlns:a16="http://schemas.microsoft.com/office/drawing/2014/main" id="{218C9153-3F07-A6B1-77F5-8C9AFB2F2FEE}"/>
              </a:ext>
            </a:extLst>
          </p:cNvPr>
          <p:cNvPicPr>
            <a:picLocks noChangeAspect="1"/>
          </p:cNvPicPr>
          <p:nvPr/>
        </p:nvPicPr>
        <p:blipFill>
          <a:blip r:embed="rId4"/>
          <a:stretch>
            <a:fillRect/>
          </a:stretch>
        </p:blipFill>
        <p:spPr>
          <a:xfrm>
            <a:off x="8265219" y="342289"/>
            <a:ext cx="3161109" cy="5302573"/>
          </a:xfrm>
          <a:prstGeom prst="rect">
            <a:avLst/>
          </a:prstGeom>
        </p:spPr>
      </p:pic>
    </p:spTree>
    <p:extLst>
      <p:ext uri="{BB962C8B-B14F-4D97-AF65-F5344CB8AC3E}">
        <p14:creationId xmlns:p14="http://schemas.microsoft.com/office/powerpoint/2010/main" val="136744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40709" y="6461908"/>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41</a:t>
            </a:fld>
            <a:endParaRPr lang="en-IN"/>
          </a:p>
        </p:txBody>
      </p:sp>
      <p:sp>
        <p:nvSpPr>
          <p:cNvPr id="5" name="Rectangle 4"/>
          <p:cNvSpPr/>
          <p:nvPr/>
        </p:nvSpPr>
        <p:spPr>
          <a:xfrm>
            <a:off x="467360" y="0"/>
            <a:ext cx="10933837" cy="6863417"/>
          </a:xfrm>
          <a:prstGeom prst="rect">
            <a:avLst/>
          </a:prstGeom>
        </p:spPr>
        <p:txBody>
          <a:bodyPr wrap="square">
            <a:spAutoFit/>
          </a:bodyPr>
          <a:lstStyle/>
          <a:p>
            <a:pP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 </a:t>
            </a:r>
            <a:r>
              <a:rPr lang="en-US" sz="2000" b="1" u="sng" dirty="0">
                <a:latin typeface="Times New Roman" panose="02020603050405020304" pitchFamily="18" charset="0"/>
                <a:cs typeface="Times New Roman" panose="02020603050405020304" pitchFamily="18" charset="0"/>
              </a:rPr>
              <a:t>14 DAYS CURING:</a:t>
            </a: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r>
              <a:rPr lang="en-US" b="1" dirty="0">
                <a:latin typeface="Times New Roman" panose="02020603050405020304" pitchFamily="18" charset="0"/>
                <a:cs typeface="Times New Roman" panose="02020603050405020304" pitchFamily="18" charset="0"/>
              </a:rPr>
              <a:t> </a:t>
            </a:r>
          </a:p>
          <a:p>
            <a:pPr>
              <a:spcBef>
                <a:spcPts val="1200"/>
              </a:spcBef>
            </a:pPr>
            <a:r>
              <a:rPr lang="en-US" b="1" dirty="0">
                <a:latin typeface="Times New Roman" panose="02020603050405020304" pitchFamily="18" charset="0"/>
                <a:cs typeface="Times New Roman" panose="02020603050405020304" pitchFamily="18" charset="0"/>
              </a:rPr>
              <a:t> Cube without brick powder (0%)</a:t>
            </a: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046" y="630246"/>
            <a:ext cx="3149600" cy="4795520"/>
          </a:xfrm>
          <a:prstGeom prst="rect">
            <a:avLst/>
          </a:prstGeom>
        </p:spPr>
      </p:pic>
      <p:pic>
        <p:nvPicPr>
          <p:cNvPr id="9" name="Picture 8">
            <a:extLst>
              <a:ext uri="{FF2B5EF4-FFF2-40B4-BE49-F238E27FC236}">
                <a16:creationId xmlns:a16="http://schemas.microsoft.com/office/drawing/2014/main" id="{1EBEFCCE-9363-35E8-729B-5BA6094E3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4447" y="729289"/>
            <a:ext cx="3902490" cy="4795520"/>
          </a:xfrm>
          <a:prstGeom prst="rect">
            <a:avLst/>
          </a:prstGeom>
        </p:spPr>
      </p:pic>
      <p:pic>
        <p:nvPicPr>
          <p:cNvPr id="10" name="Picture 9">
            <a:extLst>
              <a:ext uri="{FF2B5EF4-FFF2-40B4-BE49-F238E27FC236}">
                <a16:creationId xmlns:a16="http://schemas.microsoft.com/office/drawing/2014/main" id="{A22AD27F-B8A0-7BD5-BF39-164B8EB66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8409" y="630246"/>
            <a:ext cx="3149600" cy="4795520"/>
          </a:xfrm>
          <a:prstGeom prst="rect">
            <a:avLst/>
          </a:prstGeom>
        </p:spPr>
      </p:pic>
      <p:sp>
        <p:nvSpPr>
          <p:cNvPr id="12" name="TextBox 11">
            <a:extLst>
              <a:ext uri="{FF2B5EF4-FFF2-40B4-BE49-F238E27FC236}">
                <a16:creationId xmlns:a16="http://schemas.microsoft.com/office/drawing/2014/main" id="{51955155-19D5-2D33-BD64-DBD9C856CE8D}"/>
              </a:ext>
            </a:extLst>
          </p:cNvPr>
          <p:cNvSpPr txBox="1"/>
          <p:nvPr/>
        </p:nvSpPr>
        <p:spPr>
          <a:xfrm>
            <a:off x="6662903" y="5571248"/>
            <a:ext cx="6096000" cy="369332"/>
          </a:xfrm>
          <a:prstGeom prst="rect">
            <a:avLst/>
          </a:prstGeom>
          <a:noFill/>
        </p:spPr>
        <p:txBody>
          <a:bodyPr wrap="square">
            <a:spAutoFit/>
          </a:bodyPr>
          <a:lstStyle/>
          <a:p>
            <a:pPr>
              <a:spcBef>
                <a:spcPts val="1200"/>
              </a:spcBef>
            </a:pPr>
            <a:r>
              <a:rPr lang="en-US" b="1" dirty="0">
                <a:latin typeface="Times New Roman" panose="02020603050405020304" pitchFamily="18" charset="0"/>
                <a:cs typeface="Times New Roman" panose="02020603050405020304" pitchFamily="18" charset="0"/>
              </a:rPr>
              <a:t>Cube with brick powder (15%)</a:t>
            </a:r>
          </a:p>
        </p:txBody>
      </p:sp>
    </p:spTree>
    <p:extLst>
      <p:ext uri="{BB962C8B-B14F-4D97-AF65-F5344CB8AC3E}">
        <p14:creationId xmlns:p14="http://schemas.microsoft.com/office/powerpoint/2010/main" val="175783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561888" y="6492875"/>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42</a:t>
            </a:fld>
            <a:endParaRPr lang="en-IN"/>
          </a:p>
        </p:txBody>
      </p:sp>
      <p:sp>
        <p:nvSpPr>
          <p:cNvPr id="5" name="Rectangle 4"/>
          <p:cNvSpPr/>
          <p:nvPr/>
        </p:nvSpPr>
        <p:spPr>
          <a:xfrm>
            <a:off x="51662" y="0"/>
            <a:ext cx="11339376" cy="7694414"/>
          </a:xfrm>
          <a:prstGeom prst="rect">
            <a:avLst/>
          </a:prstGeom>
        </p:spPr>
        <p:txBody>
          <a:bodyPr wrap="square">
            <a:spAutoFit/>
          </a:bodyPr>
          <a:lstStyle/>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r>
              <a:rPr lang="en-US" b="1" dirty="0">
                <a:latin typeface="Times New Roman" panose="02020603050405020304" pitchFamily="18" charset="0"/>
                <a:cs typeface="Times New Roman" panose="02020603050405020304" pitchFamily="18" charset="0"/>
              </a:rPr>
              <a:t>         Cube with brick powder (25%)                                                       Cube with brick powder (30%):</a:t>
            </a: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r>
              <a:rPr lang="en-US" b="1" dirty="0">
                <a:latin typeface="Times New Roman" panose="02020603050405020304" pitchFamily="18" charset="0"/>
                <a:cs typeface="Times New Roman" panose="02020603050405020304" pitchFamily="18" charset="0"/>
              </a:rPr>
              <a:t>           Cube with brick powder (40%)                                                                       Cube with brick powder (40%)</a:t>
            </a:r>
          </a:p>
          <a:p>
            <a:pPr>
              <a:spcBef>
                <a:spcPts val="1200"/>
              </a:spcBef>
            </a:pPr>
            <a:r>
              <a:rPr lang="en-US" b="1" dirty="0">
                <a:latin typeface="Times New Roman" panose="02020603050405020304" pitchFamily="18" charset="0"/>
                <a:cs typeface="Times New Roman" panose="02020603050405020304" pitchFamily="18" charset="0"/>
              </a:rPr>
              <a:t>    </a:t>
            </a:r>
          </a:p>
          <a:p>
            <a:pPr>
              <a:spcBef>
                <a:spcPts val="1200"/>
              </a:spcBef>
            </a:pPr>
            <a:endParaRPr lang="en-US"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032" y="208539"/>
            <a:ext cx="3161109" cy="2552868"/>
          </a:xfrm>
          <a:prstGeom prst="rect">
            <a:avLst/>
          </a:prstGeom>
        </p:spPr>
      </p:pic>
      <p:pic>
        <p:nvPicPr>
          <p:cNvPr id="8" name="Picture 7">
            <a:extLst>
              <a:ext uri="{FF2B5EF4-FFF2-40B4-BE49-F238E27FC236}">
                <a16:creationId xmlns:a16="http://schemas.microsoft.com/office/drawing/2014/main" id="{424CE19A-4EB0-47B0-FCB9-077626F07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311" y="208539"/>
            <a:ext cx="2765844" cy="2675067"/>
          </a:xfrm>
          <a:prstGeom prst="rect">
            <a:avLst/>
          </a:prstGeom>
        </p:spPr>
      </p:pic>
      <p:pic>
        <p:nvPicPr>
          <p:cNvPr id="9" name="Picture 8">
            <a:extLst>
              <a:ext uri="{FF2B5EF4-FFF2-40B4-BE49-F238E27FC236}">
                <a16:creationId xmlns:a16="http://schemas.microsoft.com/office/drawing/2014/main" id="{4F8D1E35-9879-70A0-AD9A-B921327A9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474" y="208538"/>
            <a:ext cx="3067714" cy="2675068"/>
          </a:xfrm>
          <a:prstGeom prst="rect">
            <a:avLst/>
          </a:prstGeom>
        </p:spPr>
      </p:pic>
      <p:pic>
        <p:nvPicPr>
          <p:cNvPr id="11" name="Picture 10">
            <a:extLst>
              <a:ext uri="{FF2B5EF4-FFF2-40B4-BE49-F238E27FC236}">
                <a16:creationId xmlns:a16="http://schemas.microsoft.com/office/drawing/2014/main" id="{F001AFE1-CE8D-B073-8E5C-0A5253AD2A17}"/>
              </a:ext>
            </a:extLst>
          </p:cNvPr>
          <p:cNvPicPr>
            <a:picLocks noChangeAspect="1"/>
          </p:cNvPicPr>
          <p:nvPr/>
        </p:nvPicPr>
        <p:blipFill>
          <a:blip r:embed="rId5"/>
          <a:stretch>
            <a:fillRect/>
          </a:stretch>
        </p:blipFill>
        <p:spPr>
          <a:xfrm>
            <a:off x="613032" y="3501391"/>
            <a:ext cx="3288408" cy="2854960"/>
          </a:xfrm>
          <a:prstGeom prst="rect">
            <a:avLst/>
          </a:prstGeom>
        </p:spPr>
      </p:pic>
      <p:pic>
        <p:nvPicPr>
          <p:cNvPr id="13" name="Picture 12">
            <a:extLst>
              <a:ext uri="{FF2B5EF4-FFF2-40B4-BE49-F238E27FC236}">
                <a16:creationId xmlns:a16="http://schemas.microsoft.com/office/drawing/2014/main" id="{A6815369-7EE9-376C-86B0-D88EC77659C9}"/>
              </a:ext>
            </a:extLst>
          </p:cNvPr>
          <p:cNvPicPr>
            <a:picLocks noChangeAspect="1"/>
          </p:cNvPicPr>
          <p:nvPr/>
        </p:nvPicPr>
        <p:blipFill>
          <a:blip r:embed="rId6"/>
          <a:stretch>
            <a:fillRect/>
          </a:stretch>
        </p:blipFill>
        <p:spPr>
          <a:xfrm>
            <a:off x="8572311" y="3759231"/>
            <a:ext cx="3527406" cy="2597119"/>
          </a:xfrm>
          <a:prstGeom prst="rect">
            <a:avLst/>
          </a:prstGeom>
        </p:spPr>
      </p:pic>
      <p:pic>
        <p:nvPicPr>
          <p:cNvPr id="15" name="Picture 14">
            <a:extLst>
              <a:ext uri="{FF2B5EF4-FFF2-40B4-BE49-F238E27FC236}">
                <a16:creationId xmlns:a16="http://schemas.microsoft.com/office/drawing/2014/main" id="{6D0B7C58-9F1C-34CF-E48A-3116E00D1DB1}"/>
              </a:ext>
            </a:extLst>
          </p:cNvPr>
          <p:cNvPicPr>
            <a:picLocks noChangeAspect="1"/>
          </p:cNvPicPr>
          <p:nvPr/>
        </p:nvPicPr>
        <p:blipFill>
          <a:blip r:embed="rId7"/>
          <a:stretch>
            <a:fillRect/>
          </a:stretch>
        </p:blipFill>
        <p:spPr>
          <a:xfrm flipV="1">
            <a:off x="5154552" y="3759230"/>
            <a:ext cx="3288408" cy="2597119"/>
          </a:xfrm>
          <a:prstGeom prst="rect">
            <a:avLst/>
          </a:prstGeom>
        </p:spPr>
      </p:pic>
    </p:spTree>
    <p:extLst>
      <p:ext uri="{BB962C8B-B14F-4D97-AF65-F5344CB8AC3E}">
        <p14:creationId xmlns:p14="http://schemas.microsoft.com/office/powerpoint/2010/main" val="381481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80C023-4A88-B05D-0E5F-D270715A5CFA}"/>
              </a:ext>
            </a:extLst>
          </p:cNvPr>
          <p:cNvSpPr>
            <a:spLocks noGrp="1"/>
          </p:cNvSpPr>
          <p:nvPr>
            <p:ph type="sldNum" sz="quarter" idx="12"/>
          </p:nvPr>
        </p:nvSpPr>
        <p:spPr/>
        <p:txBody>
          <a:bodyPr/>
          <a:lstStyle/>
          <a:p>
            <a:fld id="{24027DF9-9D11-4A12-9A91-D7D69AC2A0A6}" type="slidenum">
              <a:rPr lang="en-IN" smtClean="0"/>
              <a:pPr/>
              <a:t>43</a:t>
            </a:fld>
            <a:endParaRPr lang="en-IN"/>
          </a:p>
        </p:txBody>
      </p:sp>
      <p:sp>
        <p:nvSpPr>
          <p:cNvPr id="6" name="TextBox 5">
            <a:extLst>
              <a:ext uri="{FF2B5EF4-FFF2-40B4-BE49-F238E27FC236}">
                <a16:creationId xmlns:a16="http://schemas.microsoft.com/office/drawing/2014/main" id="{FD97C1FE-0E06-C171-8973-0AC0A1B26530}"/>
              </a:ext>
            </a:extLst>
          </p:cNvPr>
          <p:cNvSpPr txBox="1"/>
          <p:nvPr/>
        </p:nvSpPr>
        <p:spPr>
          <a:xfrm>
            <a:off x="0" y="0"/>
            <a:ext cx="6096000" cy="369332"/>
          </a:xfrm>
          <a:prstGeom prst="rect">
            <a:avLst/>
          </a:prstGeom>
          <a:noFill/>
        </p:spPr>
        <p:txBody>
          <a:bodyPr wrap="square">
            <a:spAutoFit/>
          </a:bodyPr>
          <a:lstStyle/>
          <a:p>
            <a:pPr>
              <a:buFont typeface="Wingdings" panose="05000000000000000000" pitchFamily="2" charset="2"/>
              <a:buChar char="q"/>
            </a:pPr>
            <a:r>
              <a:rPr lang="en-US" sz="1800" b="1" u="sng" dirty="0">
                <a:latin typeface="Times New Roman" panose="02020603050405020304" pitchFamily="18" charset="0"/>
                <a:cs typeface="Times New Roman" panose="02020603050405020304" pitchFamily="18" charset="0"/>
              </a:rPr>
              <a:t>28 DAYS CURING</a:t>
            </a:r>
          </a:p>
        </p:txBody>
      </p:sp>
      <p:pic>
        <p:nvPicPr>
          <p:cNvPr id="7" name="Picture 6">
            <a:extLst>
              <a:ext uri="{FF2B5EF4-FFF2-40B4-BE49-F238E27FC236}">
                <a16:creationId xmlns:a16="http://schemas.microsoft.com/office/drawing/2014/main" id="{CAE15177-554E-BB01-714A-94932E2BB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60" y="506034"/>
            <a:ext cx="2675665" cy="2856807"/>
          </a:xfrm>
          <a:prstGeom prst="rect">
            <a:avLst/>
          </a:prstGeom>
        </p:spPr>
      </p:pic>
      <p:pic>
        <p:nvPicPr>
          <p:cNvPr id="8" name="Picture 7">
            <a:extLst>
              <a:ext uri="{FF2B5EF4-FFF2-40B4-BE49-F238E27FC236}">
                <a16:creationId xmlns:a16="http://schemas.microsoft.com/office/drawing/2014/main" id="{B0FDE739-05D9-BBBD-86C4-5FDAAF515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274" y="572193"/>
            <a:ext cx="2422714" cy="2856807"/>
          </a:xfrm>
          <a:prstGeom prst="rect">
            <a:avLst/>
          </a:prstGeom>
        </p:spPr>
      </p:pic>
      <p:sp>
        <p:nvSpPr>
          <p:cNvPr id="10" name="TextBox 9">
            <a:extLst>
              <a:ext uri="{FF2B5EF4-FFF2-40B4-BE49-F238E27FC236}">
                <a16:creationId xmlns:a16="http://schemas.microsoft.com/office/drawing/2014/main" id="{3417C1CF-9C13-3271-2E60-A011A4BC6A3E}"/>
              </a:ext>
            </a:extLst>
          </p:cNvPr>
          <p:cNvSpPr txBox="1"/>
          <p:nvPr/>
        </p:nvSpPr>
        <p:spPr>
          <a:xfrm>
            <a:off x="878887" y="3381036"/>
            <a:ext cx="611632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Cube without brick powder (0%)</a:t>
            </a:r>
            <a:endParaRPr lang="en-IN" dirty="0"/>
          </a:p>
        </p:txBody>
      </p:sp>
      <p:pic>
        <p:nvPicPr>
          <p:cNvPr id="11" name="Picture 10">
            <a:extLst>
              <a:ext uri="{FF2B5EF4-FFF2-40B4-BE49-F238E27FC236}">
                <a16:creationId xmlns:a16="http://schemas.microsoft.com/office/drawing/2014/main" id="{7B9E9522-9917-B53B-AA74-BE9B7EBF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103" y="3844949"/>
            <a:ext cx="4830217" cy="2529596"/>
          </a:xfrm>
          <a:prstGeom prst="rect">
            <a:avLst/>
          </a:prstGeom>
        </p:spPr>
      </p:pic>
      <p:sp>
        <p:nvSpPr>
          <p:cNvPr id="13" name="TextBox 12">
            <a:extLst>
              <a:ext uri="{FF2B5EF4-FFF2-40B4-BE49-F238E27FC236}">
                <a16:creationId xmlns:a16="http://schemas.microsoft.com/office/drawing/2014/main" id="{D231F66A-6DCD-7F06-4FDC-4CBFF7A8F178}"/>
              </a:ext>
            </a:extLst>
          </p:cNvPr>
          <p:cNvSpPr txBox="1"/>
          <p:nvPr/>
        </p:nvSpPr>
        <p:spPr>
          <a:xfrm>
            <a:off x="1282095" y="6394600"/>
            <a:ext cx="6116320" cy="400110"/>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Cube with brick powder (25</a:t>
            </a:r>
            <a:r>
              <a:rPr lang="en-US" sz="2000" b="1" dirty="0">
                <a:latin typeface="Times New Roman" panose="02020603050405020304" pitchFamily="18" charset="0"/>
                <a:cs typeface="Times New Roman" panose="02020603050405020304" pitchFamily="18" charset="0"/>
              </a:rPr>
              <a:t>%) </a:t>
            </a:r>
            <a:endParaRPr lang="en-IN" dirty="0"/>
          </a:p>
        </p:txBody>
      </p:sp>
      <p:pic>
        <p:nvPicPr>
          <p:cNvPr id="14" name="Picture 13">
            <a:extLst>
              <a:ext uri="{FF2B5EF4-FFF2-40B4-BE49-F238E27FC236}">
                <a16:creationId xmlns:a16="http://schemas.microsoft.com/office/drawing/2014/main" id="{347B530E-E84C-6D2A-6A08-BC7651A9CB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487" y="640155"/>
            <a:ext cx="2259107" cy="2788845"/>
          </a:xfrm>
          <a:prstGeom prst="rect">
            <a:avLst/>
          </a:prstGeom>
        </p:spPr>
      </p:pic>
      <p:pic>
        <p:nvPicPr>
          <p:cNvPr id="15" name="Picture 14">
            <a:extLst>
              <a:ext uri="{FF2B5EF4-FFF2-40B4-BE49-F238E27FC236}">
                <a16:creationId xmlns:a16="http://schemas.microsoft.com/office/drawing/2014/main" id="{7A6CA391-4637-7720-50F1-92644E41C3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0045" y="640155"/>
            <a:ext cx="2438095" cy="2788845"/>
          </a:xfrm>
          <a:prstGeom prst="rect">
            <a:avLst/>
          </a:prstGeom>
        </p:spPr>
      </p:pic>
      <p:sp>
        <p:nvSpPr>
          <p:cNvPr id="17" name="TextBox 16">
            <a:extLst>
              <a:ext uri="{FF2B5EF4-FFF2-40B4-BE49-F238E27FC236}">
                <a16:creationId xmlns:a16="http://schemas.microsoft.com/office/drawing/2014/main" id="{4F1CCADD-0F6A-82F3-7C3E-C9B817D8D645}"/>
              </a:ext>
            </a:extLst>
          </p:cNvPr>
          <p:cNvSpPr txBox="1"/>
          <p:nvPr/>
        </p:nvSpPr>
        <p:spPr>
          <a:xfrm>
            <a:off x="7840375" y="3429000"/>
            <a:ext cx="611632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Cube with brick powder (15%):</a:t>
            </a:r>
            <a:endParaRPr lang="en-IN" dirty="0"/>
          </a:p>
        </p:txBody>
      </p:sp>
      <p:pic>
        <p:nvPicPr>
          <p:cNvPr id="18" name="Picture 17">
            <a:extLst>
              <a:ext uri="{FF2B5EF4-FFF2-40B4-BE49-F238E27FC236}">
                <a16:creationId xmlns:a16="http://schemas.microsoft.com/office/drawing/2014/main" id="{BCD34995-3453-1965-AEDF-67EC87C89B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65698" y="3894591"/>
            <a:ext cx="5152442" cy="2479954"/>
          </a:xfrm>
          <a:prstGeom prst="rect">
            <a:avLst/>
          </a:prstGeom>
        </p:spPr>
      </p:pic>
      <p:sp>
        <p:nvSpPr>
          <p:cNvPr id="20" name="TextBox 19">
            <a:extLst>
              <a:ext uri="{FF2B5EF4-FFF2-40B4-BE49-F238E27FC236}">
                <a16:creationId xmlns:a16="http://schemas.microsoft.com/office/drawing/2014/main" id="{2F77CA4D-2C84-EF52-D278-BDF884BA7EB7}"/>
              </a:ext>
            </a:extLst>
          </p:cNvPr>
          <p:cNvSpPr txBox="1"/>
          <p:nvPr/>
        </p:nvSpPr>
        <p:spPr>
          <a:xfrm>
            <a:off x="7890918" y="6363345"/>
            <a:ext cx="7000240" cy="369332"/>
          </a:xfrm>
          <a:prstGeom prst="rect">
            <a:avLst/>
          </a:prstGeom>
          <a:noFill/>
        </p:spPr>
        <p:txBody>
          <a:bodyPr wrap="square">
            <a:spAutoFit/>
          </a:bodyPr>
          <a:lstStyle/>
          <a:p>
            <a:pPr>
              <a:spcBef>
                <a:spcPts val="1200"/>
              </a:spcBef>
            </a:pPr>
            <a:r>
              <a:rPr lang="en-US" sz="1800" b="1" dirty="0">
                <a:latin typeface="Times New Roman" panose="02020603050405020304" pitchFamily="18" charset="0"/>
                <a:cs typeface="Times New Roman" panose="02020603050405020304" pitchFamily="18" charset="0"/>
              </a:rPr>
              <a:t>Cube with brick powder (30%)</a:t>
            </a:r>
          </a:p>
        </p:txBody>
      </p:sp>
    </p:spTree>
    <p:extLst>
      <p:ext uri="{BB962C8B-B14F-4D97-AF65-F5344CB8AC3E}">
        <p14:creationId xmlns:p14="http://schemas.microsoft.com/office/powerpoint/2010/main" val="4156825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82D57C8-B208-0D3A-1A11-EE929C705FFB}"/>
              </a:ext>
            </a:extLst>
          </p:cNvPr>
          <p:cNvSpPr>
            <a:spLocks noGrp="1"/>
          </p:cNvSpPr>
          <p:nvPr>
            <p:ph type="ftr" sz="quarter" idx="11"/>
          </p:nvPr>
        </p:nvSpPr>
        <p:spPr>
          <a:xfrm>
            <a:off x="4773879" y="6509972"/>
            <a:ext cx="3797300" cy="365125"/>
          </a:xfrm>
        </p:spPr>
        <p:txBody>
          <a:bodyPr/>
          <a:lstStyle/>
          <a:p>
            <a:r>
              <a:rPr lang="en-US" b="1" dirty="0"/>
              <a:t>Dept. of Civil Engineering, </a:t>
            </a:r>
            <a:r>
              <a:rPr lang="en-US" b="1" dirty="0" smtClean="0"/>
              <a:t>VKIT</a:t>
            </a:r>
            <a:endParaRPr lang="en-IN" b="1" dirty="0"/>
          </a:p>
        </p:txBody>
      </p:sp>
      <p:sp>
        <p:nvSpPr>
          <p:cNvPr id="4" name="Slide Number Placeholder 3">
            <a:extLst>
              <a:ext uri="{FF2B5EF4-FFF2-40B4-BE49-F238E27FC236}">
                <a16:creationId xmlns:a16="http://schemas.microsoft.com/office/drawing/2014/main" id="{48B16D63-DFBE-2DCB-5306-C2B7AF609FA7}"/>
              </a:ext>
            </a:extLst>
          </p:cNvPr>
          <p:cNvSpPr>
            <a:spLocks noGrp="1"/>
          </p:cNvSpPr>
          <p:nvPr>
            <p:ph type="sldNum" sz="quarter" idx="12"/>
          </p:nvPr>
        </p:nvSpPr>
        <p:spPr/>
        <p:txBody>
          <a:bodyPr/>
          <a:lstStyle/>
          <a:p>
            <a:fld id="{24027DF9-9D11-4A12-9A91-D7D69AC2A0A6}" type="slidenum">
              <a:rPr lang="en-IN" smtClean="0"/>
              <a:pPr/>
              <a:t>44</a:t>
            </a:fld>
            <a:endParaRPr lang="en-IN" dirty="0"/>
          </a:p>
        </p:txBody>
      </p:sp>
      <p:sp>
        <p:nvSpPr>
          <p:cNvPr id="9" name="TextBox 8">
            <a:extLst>
              <a:ext uri="{FF2B5EF4-FFF2-40B4-BE49-F238E27FC236}">
                <a16:creationId xmlns:a16="http://schemas.microsoft.com/office/drawing/2014/main" id="{0203B912-E722-049E-0B63-4EF6B808E074}"/>
              </a:ext>
            </a:extLst>
          </p:cNvPr>
          <p:cNvSpPr txBox="1"/>
          <p:nvPr/>
        </p:nvSpPr>
        <p:spPr>
          <a:xfrm>
            <a:off x="413237" y="84192"/>
            <a:ext cx="6096000" cy="388696"/>
          </a:xfrm>
          <a:prstGeom prst="rect">
            <a:avLst/>
          </a:prstGeom>
          <a:noFill/>
        </p:spPr>
        <p:txBody>
          <a:bodyPr wrap="square">
            <a:spAutoFit/>
          </a:bodyPr>
          <a:lstStyle/>
          <a:p>
            <a:pPr>
              <a:lnSpc>
                <a:spcPct val="107000"/>
              </a:lnSpc>
              <a:spcAft>
                <a:spcPts val="800"/>
              </a:spcAft>
            </a:pPr>
            <a:r>
              <a:rPr lang="en-US" b="1" dirty="0" smtClean="0">
                <a:latin typeface="Times New Roman" panose="02020603050405020304" pitchFamily="18" charset="0"/>
                <a:ea typeface="Times New Roman" panose="02020603050405020304" pitchFamily="18" charset="0"/>
              </a:rPr>
              <a:t>COMPRESSIVE STRENGTH RESULT</a:t>
            </a:r>
            <a:r>
              <a:rPr lang="en-US" sz="1800" b="1" dirty="0" smtClean="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t>
            </a:r>
            <a:endParaRPr lang="en-IN" sz="1400" dirty="0">
              <a:effectLst/>
              <a:latin typeface="Times New Roman" panose="02020603050405020304" pitchFamily="18" charset="0"/>
              <a:ea typeface="Times New Roman" panose="02020603050405020304" pitchFamily="18" charset="0"/>
            </a:endParaRPr>
          </a:p>
        </p:txBody>
      </p:sp>
      <p:graphicFrame>
        <p:nvGraphicFramePr>
          <p:cNvPr id="10" name="Table 9">
            <a:extLst>
              <a:ext uri="{FF2B5EF4-FFF2-40B4-BE49-F238E27FC236}">
                <a16:creationId xmlns:a16="http://schemas.microsoft.com/office/drawing/2014/main" id="{BA4FA5F4-2B68-8587-A9AE-B8F647D5B484}"/>
              </a:ext>
            </a:extLst>
          </p:cNvPr>
          <p:cNvGraphicFramePr>
            <a:graphicFrameLocks noGrp="1"/>
          </p:cNvGraphicFramePr>
          <p:nvPr>
            <p:extLst>
              <p:ext uri="{D42A27DB-BD31-4B8C-83A1-F6EECF244321}">
                <p14:modId xmlns:p14="http://schemas.microsoft.com/office/powerpoint/2010/main" val="3613475713"/>
              </p:ext>
            </p:extLst>
          </p:nvPr>
        </p:nvGraphicFramePr>
        <p:xfrm>
          <a:off x="413237" y="472888"/>
          <a:ext cx="11482755" cy="6014914"/>
        </p:xfrm>
        <a:graphic>
          <a:graphicData uri="http://schemas.openxmlformats.org/drawingml/2006/table">
            <a:tbl>
              <a:tblPr>
                <a:tableStyleId>{16D9F66E-5EB9-4882-86FB-DCBF35E3C3E4}</a:tableStyleId>
              </a:tblPr>
              <a:tblGrid>
                <a:gridCol w="1109608">
                  <a:extLst>
                    <a:ext uri="{9D8B030D-6E8A-4147-A177-3AD203B41FA5}">
                      <a16:colId xmlns:a16="http://schemas.microsoft.com/office/drawing/2014/main" val="3127581004"/>
                    </a:ext>
                  </a:extLst>
                </a:gridCol>
                <a:gridCol w="3163835">
                  <a:extLst>
                    <a:ext uri="{9D8B030D-6E8A-4147-A177-3AD203B41FA5}">
                      <a16:colId xmlns:a16="http://schemas.microsoft.com/office/drawing/2014/main" val="2869064838"/>
                    </a:ext>
                  </a:extLst>
                </a:gridCol>
                <a:gridCol w="2144910">
                  <a:extLst>
                    <a:ext uri="{9D8B030D-6E8A-4147-A177-3AD203B41FA5}">
                      <a16:colId xmlns:a16="http://schemas.microsoft.com/office/drawing/2014/main" val="3233554828"/>
                    </a:ext>
                  </a:extLst>
                </a:gridCol>
                <a:gridCol w="1764542">
                  <a:extLst>
                    <a:ext uri="{9D8B030D-6E8A-4147-A177-3AD203B41FA5}">
                      <a16:colId xmlns:a16="http://schemas.microsoft.com/office/drawing/2014/main" val="3836841091"/>
                    </a:ext>
                  </a:extLst>
                </a:gridCol>
                <a:gridCol w="3299860">
                  <a:extLst>
                    <a:ext uri="{9D8B030D-6E8A-4147-A177-3AD203B41FA5}">
                      <a16:colId xmlns:a16="http://schemas.microsoft.com/office/drawing/2014/main" val="26091527"/>
                    </a:ext>
                  </a:extLst>
                </a:gridCol>
              </a:tblGrid>
              <a:tr h="581672">
                <a:tc>
                  <a:txBody>
                    <a:bodyPr/>
                    <a:lstStyle/>
                    <a:p>
                      <a:pPr algn="ctr">
                        <a:lnSpc>
                          <a:spcPct val="150000"/>
                        </a:lnSpc>
                      </a:pPr>
                      <a:r>
                        <a:rPr lang="en-US" sz="1200" b="1" dirty="0">
                          <a:effectLst/>
                          <a:latin typeface="Times New Roman" panose="02020603050405020304" pitchFamily="18" charset="0"/>
                          <a:cs typeface="Times New Roman" panose="02020603050405020304" pitchFamily="18" charset="0"/>
                        </a:rPr>
                        <a:t> </a:t>
                      </a:r>
                      <a:endParaRPr lang="en-IN" sz="1200" b="1" dirty="0">
                        <a:effectLst/>
                        <a:latin typeface="Times New Roman" panose="02020603050405020304" pitchFamily="18" charset="0"/>
                        <a:cs typeface="Times New Roman" panose="02020603050405020304" pitchFamily="18" charset="0"/>
                      </a:endParaRPr>
                    </a:p>
                    <a:p>
                      <a:pPr algn="ctr">
                        <a:lnSpc>
                          <a:spcPct val="150000"/>
                        </a:lnSpc>
                      </a:pPr>
                      <a:r>
                        <a:rPr lang="en-US" sz="1200" b="1" dirty="0">
                          <a:effectLst/>
                          <a:latin typeface="Times New Roman" panose="02020603050405020304" pitchFamily="18" charset="0"/>
                          <a:cs typeface="Times New Roman" panose="02020603050405020304" pitchFamily="18" charset="0"/>
                        </a:rPr>
                        <a:t>SI NO.</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algn="ctr">
                        <a:lnSpc>
                          <a:spcPct val="150000"/>
                        </a:lnSpc>
                      </a:pPr>
                      <a:endParaRPr lang="en-IN" sz="1200" b="1" dirty="0">
                        <a:effectLst/>
                        <a:latin typeface="Times New Roman" panose="02020603050405020304" pitchFamily="18" charset="0"/>
                        <a:cs typeface="Times New Roman" panose="02020603050405020304" pitchFamily="18" charset="0"/>
                      </a:endParaRPr>
                    </a:p>
                    <a:p>
                      <a:pPr algn="ctr">
                        <a:lnSpc>
                          <a:spcPct val="150000"/>
                        </a:lnSpc>
                      </a:pPr>
                      <a:r>
                        <a:rPr lang="en-US" sz="1200" b="1" dirty="0">
                          <a:effectLst/>
                          <a:latin typeface="Times New Roman" panose="02020603050405020304" pitchFamily="18" charset="0"/>
                          <a:cs typeface="Times New Roman" panose="02020603050405020304" pitchFamily="18" charset="0"/>
                        </a:rPr>
                        <a:t>CUBE</a:t>
                      </a:r>
                      <a:endParaRPr lang="en-IN" sz="1200" b="1" dirty="0">
                        <a:effectLst/>
                        <a:latin typeface="Times New Roman" panose="02020603050405020304" pitchFamily="18" charset="0"/>
                        <a:cs typeface="Times New Roman" panose="02020603050405020304" pitchFamily="18" charset="0"/>
                      </a:endParaRPr>
                    </a:p>
                    <a:p>
                      <a:pPr algn="ctr">
                        <a:lnSpc>
                          <a:spcPct val="150000"/>
                        </a:lnSpc>
                      </a:pPr>
                      <a:r>
                        <a:rPr lang="en-US" sz="1200" b="1" dirty="0">
                          <a:effectLst/>
                          <a:latin typeface="Times New Roman" panose="02020603050405020304" pitchFamily="18" charset="0"/>
                          <a:cs typeface="Times New Roman" panose="02020603050405020304" pitchFamily="18" charset="0"/>
                        </a:rPr>
                        <a:t>DESIGNATION</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b="1" dirty="0">
                          <a:effectLst/>
                          <a:latin typeface="Times New Roman" panose="02020603050405020304" pitchFamily="18" charset="0"/>
                          <a:cs typeface="Times New Roman" panose="02020603050405020304" pitchFamily="18" charset="0"/>
                        </a:rPr>
                        <a:t> </a:t>
                      </a:r>
                      <a:endParaRPr lang="en-IN" sz="1200" b="1" dirty="0">
                        <a:effectLst/>
                        <a:latin typeface="Times New Roman" panose="02020603050405020304" pitchFamily="18" charset="0"/>
                        <a:cs typeface="Times New Roman" panose="02020603050405020304" pitchFamily="18" charset="0"/>
                      </a:endParaRPr>
                    </a:p>
                    <a:p>
                      <a:pPr algn="ctr">
                        <a:lnSpc>
                          <a:spcPct val="150000"/>
                        </a:lnSpc>
                      </a:pPr>
                      <a:r>
                        <a:rPr lang="en-US" sz="1200" b="1" dirty="0">
                          <a:effectLst/>
                          <a:latin typeface="Times New Roman" panose="02020603050405020304" pitchFamily="18" charset="0"/>
                          <a:cs typeface="Times New Roman" panose="02020603050405020304" pitchFamily="18" charset="0"/>
                        </a:rPr>
                        <a:t>AREA IN mm</a:t>
                      </a:r>
                      <a:r>
                        <a:rPr lang="en-US" sz="1200" b="1" baseline="30000" dirty="0">
                          <a:effectLst/>
                          <a:latin typeface="Times New Roman" panose="02020603050405020304" pitchFamily="18" charset="0"/>
                          <a:cs typeface="Times New Roman" panose="02020603050405020304" pitchFamily="18" charset="0"/>
                        </a:rPr>
                        <a:t>2</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b="1" dirty="0">
                          <a:effectLst/>
                          <a:latin typeface="Times New Roman" panose="02020603050405020304" pitchFamily="18" charset="0"/>
                          <a:cs typeface="Times New Roman" panose="02020603050405020304" pitchFamily="18" charset="0"/>
                        </a:rPr>
                        <a:t> </a:t>
                      </a:r>
                      <a:endParaRPr lang="en-IN" sz="1200" b="1" dirty="0">
                        <a:effectLst/>
                        <a:latin typeface="Times New Roman" panose="02020603050405020304" pitchFamily="18" charset="0"/>
                        <a:cs typeface="Times New Roman" panose="02020603050405020304" pitchFamily="18" charset="0"/>
                      </a:endParaRPr>
                    </a:p>
                    <a:p>
                      <a:pPr algn="ctr">
                        <a:lnSpc>
                          <a:spcPct val="150000"/>
                        </a:lnSpc>
                      </a:pPr>
                      <a:r>
                        <a:rPr lang="en-US" sz="1200" b="1" dirty="0">
                          <a:effectLst/>
                          <a:latin typeface="Times New Roman" panose="02020603050405020304" pitchFamily="18" charset="0"/>
                          <a:cs typeface="Times New Roman" panose="02020603050405020304" pitchFamily="18" charset="0"/>
                        </a:rPr>
                        <a:t>LOAD IN KN</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algn="ctr">
                        <a:lnSpc>
                          <a:spcPct val="150000"/>
                        </a:lnSpc>
                        <a:spcAft>
                          <a:spcPts val="600"/>
                        </a:spcAft>
                      </a:pPr>
                      <a:endParaRPr lang="en-US" sz="1200" b="1" dirty="0" smtClean="0">
                        <a:effectLst/>
                        <a:latin typeface="Times New Roman" panose="02020603050405020304" pitchFamily="18" charset="0"/>
                        <a:cs typeface="Times New Roman" panose="02020603050405020304" pitchFamily="18" charset="0"/>
                      </a:endParaRPr>
                    </a:p>
                    <a:p>
                      <a:pPr algn="ctr">
                        <a:lnSpc>
                          <a:spcPct val="150000"/>
                        </a:lnSpc>
                        <a:spcAft>
                          <a:spcPts val="600"/>
                        </a:spcAft>
                      </a:pPr>
                      <a:r>
                        <a:rPr lang="en-US" sz="1200" b="1" dirty="0" smtClean="0">
                          <a:effectLst/>
                          <a:latin typeface="Times New Roman" panose="02020603050405020304" pitchFamily="18" charset="0"/>
                          <a:cs typeface="Times New Roman" panose="02020603050405020304" pitchFamily="18" charset="0"/>
                        </a:rPr>
                        <a:t>COMPRESSIVE </a:t>
                      </a:r>
                      <a:r>
                        <a:rPr lang="en-US" sz="1200" b="1" dirty="0">
                          <a:effectLst/>
                          <a:latin typeface="Times New Roman" panose="02020603050405020304" pitchFamily="18" charset="0"/>
                          <a:cs typeface="Times New Roman" panose="02020603050405020304" pitchFamily="18" charset="0"/>
                        </a:rPr>
                        <a:t>STRENGTH (P/A) IN N/mm</a:t>
                      </a:r>
                      <a:r>
                        <a:rPr lang="en-US" sz="1200" b="1" baseline="30000" dirty="0">
                          <a:effectLst/>
                          <a:latin typeface="Times New Roman" panose="02020603050405020304" pitchFamily="18" charset="0"/>
                          <a:cs typeface="Times New Roman" panose="02020603050405020304" pitchFamily="18" charset="0"/>
                        </a:rPr>
                        <a:t>2</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3344494476"/>
                  </a:ext>
                </a:extLst>
              </a:tr>
              <a:tr h="181314">
                <a:tc>
                  <a:txBody>
                    <a:bodyPr/>
                    <a:lstStyle/>
                    <a:p>
                      <a:pPr>
                        <a:lnSpc>
                          <a:spcPct val="150000"/>
                        </a:lnSpc>
                      </a:pPr>
                      <a:r>
                        <a:rPr lang="en-US" sz="1200" dirty="0">
                          <a:effectLst/>
                          <a:latin typeface="Times New Roman" panose="02020603050405020304" pitchFamily="18" charset="0"/>
                          <a:cs typeface="Times New Roman" panose="02020603050405020304" pitchFamily="18" charset="0"/>
                        </a:rPr>
                        <a:t>01</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a:lnSpc>
                          <a:spcPct val="150000"/>
                        </a:lnSpc>
                      </a:pPr>
                      <a:r>
                        <a:rPr lang="en-US" sz="1200" b="1" kern="1200" dirty="0">
                          <a:effectLst/>
                          <a:latin typeface="Times New Roman" panose="02020603050405020304" pitchFamily="18" charset="0"/>
                          <a:cs typeface="Times New Roman" panose="02020603050405020304" pitchFamily="18" charset="0"/>
                        </a:rPr>
                        <a:t>7 DAYS CURING</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 </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2738425200"/>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dirty="0">
                          <a:effectLst/>
                          <a:latin typeface="Times New Roman" panose="02020603050405020304" pitchFamily="18" charset="0"/>
                          <a:cs typeface="Times New Roman" panose="02020603050405020304" pitchFamily="18" charset="0"/>
                        </a:rPr>
                        <a:t>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dirty="0">
                          <a:effectLst/>
                          <a:latin typeface="Times New Roman" panose="02020603050405020304" pitchFamily="18" charset="0"/>
                          <a:cs typeface="Times New Roman" panose="02020603050405020304" pitchFamily="18" charset="0"/>
                        </a:rPr>
                        <a:t>22500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510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22.06</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3777310689"/>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dirty="0">
                          <a:effectLst/>
                          <a:latin typeface="Times New Roman" panose="02020603050405020304" pitchFamily="18" charset="0"/>
                          <a:cs typeface="Times New Roman" panose="02020603050405020304" pitchFamily="18" charset="0"/>
                        </a:rPr>
                        <a:t>15%</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520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23.11</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3989677851"/>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25%</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490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21.77</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200314048"/>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dirty="0">
                          <a:effectLst/>
                          <a:latin typeface="Times New Roman" panose="02020603050405020304" pitchFamily="18" charset="0"/>
                          <a:cs typeface="Times New Roman" panose="02020603050405020304" pitchFamily="18" charset="0"/>
                        </a:rPr>
                        <a:t>30%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460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20.44</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687166693"/>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40%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dirty="0">
                          <a:effectLst/>
                          <a:latin typeface="Times New Roman" panose="02020603050405020304" pitchFamily="18" charset="0"/>
                          <a:cs typeface="Times New Roman" panose="02020603050405020304" pitchFamily="18" charset="0"/>
                        </a:rPr>
                        <a:t>22500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420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18.66</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1675985107"/>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50%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360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16</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1255553499"/>
                  </a:ext>
                </a:extLst>
              </a:tr>
              <a:tr h="181314">
                <a:tc>
                  <a:txBody>
                    <a:bodyPr/>
                    <a:lstStyle/>
                    <a:p>
                      <a:pPr>
                        <a:lnSpc>
                          <a:spcPct val="150000"/>
                        </a:lnSpc>
                      </a:pPr>
                      <a:r>
                        <a:rPr lang="en-US" sz="1200">
                          <a:effectLst/>
                          <a:latin typeface="Times New Roman" panose="02020603050405020304" pitchFamily="18" charset="0"/>
                          <a:cs typeface="Times New Roman" panose="02020603050405020304" pitchFamily="18" charset="0"/>
                        </a:rPr>
                        <a:t>02</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a:lnSpc>
                          <a:spcPct val="150000"/>
                        </a:lnSpc>
                      </a:pPr>
                      <a:r>
                        <a:rPr lang="en-US" sz="1200" b="1" kern="1200" dirty="0">
                          <a:effectLst/>
                          <a:latin typeface="Times New Roman" panose="02020603050405020304" pitchFamily="18" charset="0"/>
                          <a:cs typeface="Times New Roman" panose="02020603050405020304" pitchFamily="18" charset="0"/>
                        </a:rPr>
                        <a:t>14 DAYS CURRING</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dirty="0">
                          <a:effectLst/>
                          <a:latin typeface="Times New Roman" panose="02020603050405020304" pitchFamily="18" charset="0"/>
                          <a:cs typeface="Times New Roman" panose="02020603050405020304" pitchFamily="18" charset="0"/>
                        </a:rPr>
                        <a:t> </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 </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 </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1499787952"/>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580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25.77</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662648516"/>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15%</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630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28</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645663063"/>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25%</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610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27.1</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2784623996"/>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dirty="0">
                          <a:effectLst/>
                          <a:latin typeface="Times New Roman" panose="02020603050405020304" pitchFamily="18" charset="0"/>
                          <a:cs typeface="Times New Roman" panose="02020603050405020304" pitchFamily="18" charset="0"/>
                        </a:rPr>
                        <a:t>30%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580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25.7</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172867883"/>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40%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540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24</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121664449"/>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50%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460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20.4</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1288795363"/>
                  </a:ext>
                </a:extLst>
              </a:tr>
              <a:tr h="181314">
                <a:tc>
                  <a:txBody>
                    <a:bodyPr/>
                    <a:lstStyle/>
                    <a:p>
                      <a:pPr>
                        <a:lnSpc>
                          <a:spcPct val="150000"/>
                        </a:lnSpc>
                      </a:pPr>
                      <a:r>
                        <a:rPr lang="en-US" sz="1200">
                          <a:effectLst/>
                          <a:latin typeface="Times New Roman" panose="02020603050405020304" pitchFamily="18" charset="0"/>
                          <a:cs typeface="Times New Roman" panose="02020603050405020304" pitchFamily="18" charset="0"/>
                        </a:rPr>
                        <a:t>03</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a:lnSpc>
                          <a:spcPct val="150000"/>
                        </a:lnSpc>
                      </a:pPr>
                      <a:r>
                        <a:rPr lang="en-US" sz="1200" b="1" kern="1200" dirty="0">
                          <a:effectLst/>
                          <a:latin typeface="Times New Roman" panose="02020603050405020304" pitchFamily="18" charset="0"/>
                          <a:cs typeface="Times New Roman" panose="02020603050405020304" pitchFamily="18" charset="0"/>
                        </a:rPr>
                        <a:t>28 DAYS CURRING</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 </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2662658531"/>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630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28</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3822581264"/>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15%</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650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28.88</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3365475447"/>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25%</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620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27.55</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2862649579"/>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30%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580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25.77</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3766576661"/>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40%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dirty="0">
                          <a:effectLst/>
                          <a:latin typeface="Times New Roman" panose="02020603050405020304" pitchFamily="18" charset="0"/>
                          <a:cs typeface="Times New Roman" panose="02020603050405020304" pitchFamily="18" charset="0"/>
                        </a:rPr>
                        <a:t>22500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560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24.88</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1396627049"/>
                  </a:ext>
                </a:extLst>
              </a:tr>
              <a:tr h="181314">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 </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dirty="0">
                          <a:effectLst/>
                          <a:latin typeface="Times New Roman" panose="02020603050405020304" pitchFamily="18" charset="0"/>
                          <a:cs typeface="Times New Roman" panose="02020603050405020304" pitchFamily="18" charset="0"/>
                        </a:rPr>
                        <a:t>50%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510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22.66</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2730730971"/>
                  </a:ext>
                </a:extLst>
              </a:tr>
            </a:tbl>
          </a:graphicData>
        </a:graphic>
      </p:graphicFrame>
    </p:spTree>
    <p:extLst>
      <p:ext uri="{BB962C8B-B14F-4D97-AF65-F5344CB8AC3E}">
        <p14:creationId xmlns:p14="http://schemas.microsoft.com/office/powerpoint/2010/main" val="364946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F46D64D-DBA4-0A7D-7E82-6042D36BDDF1}"/>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C4CBA413-F1C8-8DE6-990E-1A4EE71C6C10}"/>
              </a:ext>
            </a:extLst>
          </p:cNvPr>
          <p:cNvSpPr>
            <a:spLocks noGrp="1"/>
          </p:cNvSpPr>
          <p:nvPr>
            <p:ph type="sldNum" sz="quarter" idx="12"/>
          </p:nvPr>
        </p:nvSpPr>
        <p:spPr/>
        <p:txBody>
          <a:bodyPr/>
          <a:lstStyle/>
          <a:p>
            <a:fld id="{24027DF9-9D11-4A12-9A91-D7D69AC2A0A6}" type="slidenum">
              <a:rPr lang="en-IN" smtClean="0"/>
              <a:pPr/>
              <a:t>45</a:t>
            </a:fld>
            <a:endParaRPr lang="en-IN"/>
          </a:p>
        </p:txBody>
      </p:sp>
      <p:sp>
        <p:nvSpPr>
          <p:cNvPr id="12" name="Rectangle 9">
            <a:extLst>
              <a:ext uri="{FF2B5EF4-FFF2-40B4-BE49-F238E27FC236}">
                <a16:creationId xmlns:a16="http://schemas.microsoft.com/office/drawing/2014/main" id="{41FE353F-4DFA-F26B-3152-34B34FAEFAA9}"/>
              </a:ext>
            </a:extLst>
          </p:cNvPr>
          <p:cNvSpPr>
            <a:spLocks noChangeArrowheads="1"/>
          </p:cNvSpPr>
          <p:nvPr/>
        </p:nvSpPr>
        <p:spPr bwMode="auto">
          <a:xfrm>
            <a:off x="121920" y="-12827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3" name="Chart 12">
            <a:extLst>
              <a:ext uri="{FF2B5EF4-FFF2-40B4-BE49-F238E27FC236}">
                <a16:creationId xmlns:a16="http://schemas.microsoft.com/office/drawing/2014/main" id="{36F981E6-F635-3106-8598-413AB93435E2}"/>
              </a:ext>
            </a:extLst>
          </p:cNvPr>
          <p:cNvGraphicFramePr/>
          <p:nvPr>
            <p:extLst>
              <p:ext uri="{D42A27DB-BD31-4B8C-83A1-F6EECF244321}">
                <p14:modId xmlns:p14="http://schemas.microsoft.com/office/powerpoint/2010/main" val="1969148906"/>
              </p:ext>
            </p:extLst>
          </p:nvPr>
        </p:nvGraphicFramePr>
        <p:xfrm>
          <a:off x="1445894" y="1116329"/>
          <a:ext cx="8622666" cy="4349751"/>
        </p:xfrm>
        <a:graphic>
          <a:graphicData uri="http://schemas.openxmlformats.org/drawingml/2006/chart">
            <c:chart xmlns:c="http://schemas.openxmlformats.org/drawingml/2006/chart" xmlns:r="http://schemas.openxmlformats.org/officeDocument/2006/relationships" r:id="rId2"/>
          </a:graphicData>
        </a:graphic>
      </p:graphicFrame>
      <p:sp>
        <p:nvSpPr>
          <p:cNvPr id="14" name="Rectangle 10">
            <a:extLst>
              <a:ext uri="{FF2B5EF4-FFF2-40B4-BE49-F238E27FC236}">
                <a16:creationId xmlns:a16="http://schemas.microsoft.com/office/drawing/2014/main" id="{C13BCCA7-2EFA-2855-3EEA-034AE3B5069F}"/>
              </a:ext>
            </a:extLst>
          </p:cNvPr>
          <p:cNvSpPr>
            <a:spLocks noChangeArrowheads="1"/>
          </p:cNvSpPr>
          <p:nvPr/>
        </p:nvSpPr>
        <p:spPr bwMode="auto">
          <a:xfrm>
            <a:off x="491173" y="191715"/>
            <a:ext cx="53476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400" b="1" i="0" strike="noStrike" cap="none" normalizeH="0" baseline="0" dirty="0">
                <a:ln>
                  <a:noFill/>
                </a:ln>
                <a:solidFill>
                  <a:schemeClr val="tx1"/>
                </a:solidFill>
                <a:effectLst/>
                <a:latin typeface="Arial" panose="020B0604020202020204" pitchFamily="34" charset="0"/>
                <a:ea typeface="Times New Roman" panose="02020603050405020304" pitchFamily="18" charset="0"/>
              </a:rPr>
              <a:t/>
            </a:r>
            <a:br>
              <a:rPr kumimoji="0" lang="en-US" altLang="en-US" sz="1400" b="1" i="0" strike="noStrike" cap="none" normalizeH="0" baseline="0" dirty="0">
                <a:ln>
                  <a:noFill/>
                </a:ln>
                <a:solidFill>
                  <a:schemeClr val="tx1"/>
                </a:solidFill>
                <a:effectLst/>
                <a:latin typeface="Arial" panose="020B0604020202020204" pitchFamily="34" charset="0"/>
                <a:ea typeface="Times New Roman" panose="02020603050405020304" pitchFamily="18" charset="0"/>
              </a:rPr>
            </a:br>
            <a:r>
              <a:rPr kumimoji="0" lang="en-US" altLang="en-US" sz="1400" b="1" i="0" strike="noStrike" cap="none" normalizeH="0" baseline="0" dirty="0">
                <a:ln>
                  <a:noFill/>
                </a:ln>
                <a:solidFill>
                  <a:schemeClr val="tx1"/>
                </a:solidFill>
                <a:effectLst/>
                <a:latin typeface="Arial" panose="020B0604020202020204" pitchFamily="34" charset="0"/>
                <a:ea typeface="Times New Roman" panose="02020603050405020304" pitchFamily="18" charset="0"/>
              </a:rPr>
              <a:t>1.   </a:t>
            </a:r>
            <a:r>
              <a:rPr kumimoji="0" lang="en-US" altLang="en-US" b="1" i="0"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7 DAYS CURING COMPRESSIVE STRENGTH</a:t>
            </a:r>
            <a:endParaRPr kumimoji="0" lang="en-US" altLang="en-US" b="0"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720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DC47E4B-8D57-D2B5-3201-F69D134CC3FC}"/>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6428145A-2B2D-1867-56AB-F221E7957D12}"/>
              </a:ext>
            </a:extLst>
          </p:cNvPr>
          <p:cNvSpPr>
            <a:spLocks noGrp="1"/>
          </p:cNvSpPr>
          <p:nvPr>
            <p:ph type="sldNum" sz="quarter" idx="12"/>
          </p:nvPr>
        </p:nvSpPr>
        <p:spPr/>
        <p:txBody>
          <a:bodyPr/>
          <a:lstStyle/>
          <a:p>
            <a:fld id="{24027DF9-9D11-4A12-9A91-D7D69AC2A0A6}" type="slidenum">
              <a:rPr lang="en-IN" smtClean="0"/>
              <a:pPr/>
              <a:t>46</a:t>
            </a:fld>
            <a:endParaRPr lang="en-IN"/>
          </a:p>
        </p:txBody>
      </p:sp>
      <p:sp>
        <p:nvSpPr>
          <p:cNvPr id="6" name="TextBox 5">
            <a:extLst>
              <a:ext uri="{FF2B5EF4-FFF2-40B4-BE49-F238E27FC236}">
                <a16:creationId xmlns:a16="http://schemas.microsoft.com/office/drawing/2014/main" id="{C1C7D3B4-3FE6-BFDD-E2EB-E9A01AE269DD}"/>
              </a:ext>
            </a:extLst>
          </p:cNvPr>
          <p:cNvSpPr txBox="1"/>
          <p:nvPr/>
        </p:nvSpPr>
        <p:spPr>
          <a:xfrm>
            <a:off x="223520" y="136524"/>
            <a:ext cx="6096000" cy="368755"/>
          </a:xfrm>
          <a:prstGeom prst="rect">
            <a:avLst/>
          </a:prstGeom>
          <a:noFill/>
        </p:spPr>
        <p:txBody>
          <a:bodyPr wrap="square">
            <a:spAutoFit/>
          </a:bodyPr>
          <a:lstStyle/>
          <a:p>
            <a:pPr lvl="0">
              <a:lnSpc>
                <a:spcPct val="107000"/>
              </a:lnSpc>
              <a:spcBef>
                <a:spcPts val="2400"/>
              </a:spcBef>
              <a:spcAft>
                <a:spcPts val="800"/>
              </a:spcAft>
            </a:pPr>
            <a:r>
              <a:rPr lang="en-US" sz="1800" b="1" dirty="0">
                <a:effectLst/>
                <a:latin typeface="Times New Roman" panose="02020603050405020304" pitchFamily="18" charset="0"/>
                <a:ea typeface="Times New Roman" panose="02020603050405020304" pitchFamily="18" charset="0"/>
              </a:rPr>
              <a:t>2.  14 DAYS CURING COMPRESSIVE STRENGTH</a:t>
            </a:r>
            <a:endParaRPr lang="en-IN" sz="1400" dirty="0">
              <a:effectLst/>
              <a:latin typeface="Times New Roman" panose="02020603050405020304" pitchFamily="18" charset="0"/>
              <a:ea typeface="Times New Roman" panose="02020603050405020304" pitchFamily="18" charset="0"/>
            </a:endParaRPr>
          </a:p>
        </p:txBody>
      </p:sp>
      <p:graphicFrame>
        <p:nvGraphicFramePr>
          <p:cNvPr id="12" name="Chart 11">
            <a:extLst>
              <a:ext uri="{FF2B5EF4-FFF2-40B4-BE49-F238E27FC236}">
                <a16:creationId xmlns:a16="http://schemas.microsoft.com/office/drawing/2014/main" id="{49B6DC2F-894D-0271-8E46-24B1C90939BA}"/>
              </a:ext>
            </a:extLst>
          </p:cNvPr>
          <p:cNvGraphicFramePr/>
          <p:nvPr>
            <p:extLst>
              <p:ext uri="{D42A27DB-BD31-4B8C-83A1-F6EECF244321}">
                <p14:modId xmlns:p14="http://schemas.microsoft.com/office/powerpoint/2010/main" val="3288095094"/>
              </p:ext>
            </p:extLst>
          </p:nvPr>
        </p:nvGraphicFramePr>
        <p:xfrm>
          <a:off x="878887" y="799782"/>
          <a:ext cx="9667193" cy="49101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30700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783B60-DB3E-7FC5-3365-0A0372A38007}"/>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5CFE81D4-84DB-B581-3E0D-453BA921D07B}"/>
              </a:ext>
            </a:extLst>
          </p:cNvPr>
          <p:cNvSpPr>
            <a:spLocks noGrp="1"/>
          </p:cNvSpPr>
          <p:nvPr>
            <p:ph type="sldNum" sz="quarter" idx="12"/>
          </p:nvPr>
        </p:nvSpPr>
        <p:spPr/>
        <p:txBody>
          <a:bodyPr/>
          <a:lstStyle/>
          <a:p>
            <a:fld id="{24027DF9-9D11-4A12-9A91-D7D69AC2A0A6}" type="slidenum">
              <a:rPr lang="en-IN" smtClean="0"/>
              <a:pPr/>
              <a:t>47</a:t>
            </a:fld>
            <a:endParaRPr lang="en-IN"/>
          </a:p>
        </p:txBody>
      </p:sp>
      <p:sp>
        <p:nvSpPr>
          <p:cNvPr id="6" name="TextBox 5">
            <a:extLst>
              <a:ext uri="{FF2B5EF4-FFF2-40B4-BE49-F238E27FC236}">
                <a16:creationId xmlns:a16="http://schemas.microsoft.com/office/drawing/2014/main" id="{F1AEEEBB-5CAE-6D73-14C6-D8A741BB7545}"/>
              </a:ext>
            </a:extLst>
          </p:cNvPr>
          <p:cNvSpPr txBox="1"/>
          <p:nvPr/>
        </p:nvSpPr>
        <p:spPr>
          <a:xfrm>
            <a:off x="132080" y="136524"/>
            <a:ext cx="6096000" cy="368755"/>
          </a:xfrm>
          <a:prstGeom prst="rect">
            <a:avLst/>
          </a:prstGeom>
          <a:noFill/>
        </p:spPr>
        <p:txBody>
          <a:bodyPr wrap="square">
            <a:spAutoFit/>
          </a:bodyPr>
          <a:lstStyle/>
          <a:p>
            <a:pPr lvl="0">
              <a:lnSpc>
                <a:spcPct val="107000"/>
              </a:lnSpc>
              <a:spcBef>
                <a:spcPts val="600"/>
              </a:spcBef>
              <a:spcAft>
                <a:spcPts val="800"/>
              </a:spcAft>
            </a:pPr>
            <a:r>
              <a:rPr lang="en-US" sz="1800" b="1" dirty="0">
                <a:effectLst/>
                <a:latin typeface="Times New Roman" panose="02020603050405020304" pitchFamily="18" charset="0"/>
                <a:ea typeface="Times New Roman" panose="02020603050405020304" pitchFamily="18" charset="0"/>
              </a:rPr>
              <a:t>3.   28 DAYS CURING COMPRESSIVE STRENGTH</a:t>
            </a:r>
            <a:endParaRPr lang="en-IN" sz="1400" dirty="0">
              <a:effectLst/>
              <a:latin typeface="Times New Roman" panose="02020603050405020304" pitchFamily="18" charset="0"/>
              <a:ea typeface="Times New Roman" panose="02020603050405020304" pitchFamily="18" charset="0"/>
            </a:endParaRPr>
          </a:p>
        </p:txBody>
      </p:sp>
      <p:graphicFrame>
        <p:nvGraphicFramePr>
          <p:cNvPr id="7" name="Chart 6">
            <a:extLst>
              <a:ext uri="{FF2B5EF4-FFF2-40B4-BE49-F238E27FC236}">
                <a16:creationId xmlns:a16="http://schemas.microsoft.com/office/drawing/2014/main" id="{E7E766C4-D002-072D-0115-F8A9DBFCAC75}"/>
              </a:ext>
            </a:extLst>
          </p:cNvPr>
          <p:cNvGraphicFramePr/>
          <p:nvPr>
            <p:extLst>
              <p:ext uri="{D42A27DB-BD31-4B8C-83A1-F6EECF244321}">
                <p14:modId xmlns:p14="http://schemas.microsoft.com/office/powerpoint/2010/main" val="4128004977"/>
              </p:ext>
            </p:extLst>
          </p:nvPr>
        </p:nvGraphicFramePr>
        <p:xfrm>
          <a:off x="878887" y="965200"/>
          <a:ext cx="10386876" cy="51003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97387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561888" y="6474803"/>
            <a:ext cx="3797300" cy="365125"/>
          </a:xfrm>
        </p:spPr>
        <p:txBody>
          <a:bodyPr/>
          <a:lstStyle/>
          <a:p>
            <a:r>
              <a:rPr lang="en-US" b="1" dirty="0">
                <a:solidFill>
                  <a:schemeClr val="tx1"/>
                </a:solidFill>
              </a:rPr>
              <a:t>Dept. of Civil Engineering, VKIT</a:t>
            </a:r>
            <a:endParaRPr lang="en-IN" b="1" dirty="0">
              <a:solidFill>
                <a:schemeClr val="tx1"/>
              </a:solidFill>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48</a:t>
            </a:fld>
            <a:endParaRPr lang="en-IN"/>
          </a:p>
        </p:txBody>
      </p:sp>
      <p:sp>
        <p:nvSpPr>
          <p:cNvPr id="6" name="Rectangle 5"/>
          <p:cNvSpPr/>
          <p:nvPr/>
        </p:nvSpPr>
        <p:spPr>
          <a:xfrm>
            <a:off x="2593816" y="-36347"/>
            <a:ext cx="6540765" cy="707886"/>
          </a:xfrm>
          <a:prstGeom prst="rect">
            <a:avLst/>
          </a:prstGeom>
        </p:spPr>
        <p:txBody>
          <a:bodyPr wrap="none">
            <a:spAutoFit/>
          </a:bodyPr>
          <a:lstStyle/>
          <a:p>
            <a:pPr algn="ctr"/>
            <a:r>
              <a:rPr lang="en-US" sz="4000" b="1" i="1" u="sng" dirty="0">
                <a:latin typeface="Times New Roman" pitchFamily="18" charset="0"/>
                <a:ea typeface="Calibri" pitchFamily="34" charset="0"/>
                <a:cs typeface="Times New Roman" pitchFamily="18" charset="0"/>
              </a:rPr>
              <a:t>FLEXURAL TENSILE TEST</a:t>
            </a:r>
            <a:endParaRPr lang="en-IN" sz="4000" dirty="0"/>
          </a:p>
        </p:txBody>
      </p:sp>
      <p:sp>
        <p:nvSpPr>
          <p:cNvPr id="12" name="TextBox 11">
            <a:extLst>
              <a:ext uri="{FF2B5EF4-FFF2-40B4-BE49-F238E27FC236}">
                <a16:creationId xmlns:a16="http://schemas.microsoft.com/office/drawing/2014/main" id="{72E76DDF-AC34-3CA4-D72D-E6CA0602285D}"/>
              </a:ext>
            </a:extLst>
          </p:cNvPr>
          <p:cNvSpPr txBox="1"/>
          <p:nvPr/>
        </p:nvSpPr>
        <p:spPr>
          <a:xfrm>
            <a:off x="527538" y="933745"/>
            <a:ext cx="10863499" cy="1810752"/>
          </a:xfrm>
          <a:prstGeom prst="rect">
            <a:avLst/>
          </a:prstGeom>
          <a:noFill/>
        </p:spPr>
        <p:txBody>
          <a:bodyPr wrap="square">
            <a:spAutoFit/>
          </a:bodyPr>
          <a:lstStyle/>
          <a:p>
            <a:pPr marL="226695" indent="180340" algn="just">
              <a:lnSpc>
                <a:spcPct val="150000"/>
              </a:lnSpc>
              <a:spcAft>
                <a:spcPts val="800"/>
              </a:spcAft>
            </a:pPr>
            <a:r>
              <a:rPr lang="en-US" dirty="0">
                <a:latin typeface="Times New Roman" panose="02020603050405020304" pitchFamily="18" charset="0"/>
                <a:cs typeface="Times New Roman" panose="02020603050405020304" pitchFamily="18" charset="0"/>
              </a:rPr>
              <a:t>Flexural test evaluates the tensile strength of concrete indirectly. It tests the ability of </a:t>
            </a:r>
            <a:r>
              <a:rPr lang="en-US" dirty="0" smtClean="0">
                <a:latin typeface="Times New Roman" panose="02020603050405020304" pitchFamily="18" charset="0"/>
                <a:cs typeface="Times New Roman" panose="02020603050405020304" pitchFamily="18" charset="0"/>
              </a:rPr>
              <a:t>unreinforced concrete </a:t>
            </a:r>
            <a:r>
              <a:rPr lang="en-US" dirty="0">
                <a:latin typeface="Times New Roman" panose="02020603050405020304" pitchFamily="18" charset="0"/>
                <a:cs typeface="Times New Roman" panose="02020603050405020304" pitchFamily="18" charset="0"/>
              </a:rPr>
              <a:t>beam or slab to withstand failure in bending. The results of flexural test on concrete expressed as a modulus of rupture which denotes as (</a:t>
            </a:r>
            <a:r>
              <a:rPr lang="en-US" i="1" dirty="0">
                <a:latin typeface="Times New Roman" panose="02020603050405020304" pitchFamily="18" charset="0"/>
                <a:cs typeface="Times New Roman" panose="02020603050405020304" pitchFamily="18" charset="0"/>
              </a:rPr>
              <a:t>MR</a:t>
            </a:r>
            <a:r>
              <a:rPr lang="en-US" dirty="0">
                <a:latin typeface="Times New Roman" panose="02020603050405020304" pitchFamily="18" charset="0"/>
                <a:cs typeface="Times New Roman" panose="02020603050405020304" pitchFamily="18" charset="0"/>
              </a:rPr>
              <a:t>) in MPa or </a:t>
            </a:r>
            <a:r>
              <a:rPr lang="en-US" dirty="0" smtClean="0">
                <a:latin typeface="Times New Roman" panose="02020603050405020304" pitchFamily="18" charset="0"/>
                <a:cs typeface="Times New Roman" panose="02020603050405020304" pitchFamily="18" charset="0"/>
              </a:rPr>
              <a:t>psi</a:t>
            </a:r>
          </a:p>
          <a:p>
            <a:pPr marL="226695" indent="180340" algn="ctr">
              <a:lnSpc>
                <a:spcPct val="150000"/>
              </a:lnSpc>
              <a:spcAft>
                <a:spcPts val="800"/>
              </a:spcAft>
            </a:pP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Picture 6" descr="Flexural Test on Concrete -Procedures and Applications"/>
          <p:cNvPicPr/>
          <p:nvPr/>
        </p:nvPicPr>
        <p:blipFill>
          <a:blip r:embed="rId2">
            <a:extLst>
              <a:ext uri="{28A0092B-C50C-407E-A947-70E740481C1C}">
                <a14:useLocalDpi xmlns:a14="http://schemas.microsoft.com/office/drawing/2010/main" val="0"/>
              </a:ext>
            </a:extLst>
          </a:blip>
          <a:srcRect/>
          <a:stretch>
            <a:fillRect/>
          </a:stretch>
        </p:blipFill>
        <p:spPr bwMode="auto">
          <a:xfrm>
            <a:off x="2664069" y="2266217"/>
            <a:ext cx="7227277" cy="3360860"/>
          </a:xfrm>
          <a:prstGeom prst="rect">
            <a:avLst/>
          </a:prstGeom>
          <a:noFill/>
          <a:ln>
            <a:noFill/>
          </a:ln>
        </p:spPr>
      </p:pic>
    </p:spTree>
    <p:extLst>
      <p:ext uri="{BB962C8B-B14F-4D97-AF65-F5344CB8AC3E}">
        <p14:creationId xmlns:p14="http://schemas.microsoft.com/office/powerpoint/2010/main" val="1031965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6F32BC3-FCE1-4043-BC19-11B46290E8E7}"/>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660D04DB-73C7-5292-335F-181DAD473C39}"/>
              </a:ext>
            </a:extLst>
          </p:cNvPr>
          <p:cNvSpPr>
            <a:spLocks noGrp="1"/>
          </p:cNvSpPr>
          <p:nvPr>
            <p:ph type="sldNum" sz="quarter" idx="12"/>
          </p:nvPr>
        </p:nvSpPr>
        <p:spPr/>
        <p:txBody>
          <a:bodyPr/>
          <a:lstStyle/>
          <a:p>
            <a:fld id="{24027DF9-9D11-4A12-9A91-D7D69AC2A0A6}" type="slidenum">
              <a:rPr lang="en-IN" smtClean="0"/>
              <a:pPr/>
              <a:t>49</a:t>
            </a:fld>
            <a:endParaRPr lang="en-IN"/>
          </a:p>
        </p:txBody>
      </p:sp>
      <p:pic>
        <p:nvPicPr>
          <p:cNvPr id="6" name="Picture 5">
            <a:extLst>
              <a:ext uri="{FF2B5EF4-FFF2-40B4-BE49-F238E27FC236}">
                <a16:creationId xmlns:a16="http://schemas.microsoft.com/office/drawing/2014/main" id="{97044F90-744F-BBB0-4584-06AB7479AA1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655367" y="436879"/>
            <a:ext cx="3510954" cy="5158501"/>
          </a:xfrm>
          <a:prstGeom prst="rect">
            <a:avLst/>
          </a:prstGeom>
        </p:spPr>
      </p:pic>
      <p:sp>
        <p:nvSpPr>
          <p:cNvPr id="8" name="TextBox 7">
            <a:extLst>
              <a:ext uri="{FF2B5EF4-FFF2-40B4-BE49-F238E27FC236}">
                <a16:creationId xmlns:a16="http://schemas.microsoft.com/office/drawing/2014/main" id="{FDC05C37-F4FF-3854-A434-67F81712DC2C}"/>
              </a:ext>
            </a:extLst>
          </p:cNvPr>
          <p:cNvSpPr txBox="1"/>
          <p:nvPr/>
        </p:nvSpPr>
        <p:spPr>
          <a:xfrm>
            <a:off x="481925" y="5791200"/>
            <a:ext cx="6096000" cy="369332"/>
          </a:xfrm>
          <a:prstGeom prst="rect">
            <a:avLst/>
          </a:prstGeom>
          <a:noFill/>
        </p:spPr>
        <p:txBody>
          <a:bodyPr wrap="square">
            <a:spAutoFit/>
          </a:bodyPr>
          <a:lstStyle/>
          <a:p>
            <a:pPr>
              <a:spcBef>
                <a:spcPts val="1200"/>
              </a:spcBef>
            </a:pPr>
            <a:r>
              <a:rPr lang="en-US" sz="1800" b="1" dirty="0">
                <a:solidFill>
                  <a:schemeClr val="tx1"/>
                </a:solidFill>
                <a:latin typeface="Times New Roman" panose="02020603050405020304" pitchFamily="18" charset="0"/>
                <a:cs typeface="Times New Roman" panose="02020603050405020304" pitchFamily="18" charset="0"/>
              </a:rPr>
              <a:t>          (0%)  brick powder</a:t>
            </a:r>
          </a:p>
        </p:txBody>
      </p:sp>
      <p:pic>
        <p:nvPicPr>
          <p:cNvPr id="10" name="Picture 9">
            <a:extLst>
              <a:ext uri="{FF2B5EF4-FFF2-40B4-BE49-F238E27FC236}">
                <a16:creationId xmlns:a16="http://schemas.microsoft.com/office/drawing/2014/main" id="{FCA372E3-B27B-25D6-151E-CD1DB975817A}"/>
              </a:ext>
            </a:extLst>
          </p:cNvPr>
          <p:cNvPicPr>
            <a:picLocks noChangeAspect="1"/>
          </p:cNvPicPr>
          <p:nvPr/>
        </p:nvPicPr>
        <p:blipFill>
          <a:blip r:embed="rId4"/>
          <a:stretch>
            <a:fillRect/>
          </a:stretch>
        </p:blipFill>
        <p:spPr>
          <a:xfrm>
            <a:off x="8722404" y="436878"/>
            <a:ext cx="3469596" cy="5354321"/>
          </a:xfrm>
          <a:prstGeom prst="rect">
            <a:avLst/>
          </a:prstGeom>
        </p:spPr>
      </p:pic>
      <p:sp>
        <p:nvSpPr>
          <p:cNvPr id="12" name="TextBox 11">
            <a:extLst>
              <a:ext uri="{FF2B5EF4-FFF2-40B4-BE49-F238E27FC236}">
                <a16:creationId xmlns:a16="http://schemas.microsoft.com/office/drawing/2014/main" id="{4340764D-AE79-4A90-5C9E-39EDBBE54B5C}"/>
              </a:ext>
            </a:extLst>
          </p:cNvPr>
          <p:cNvSpPr txBox="1"/>
          <p:nvPr/>
        </p:nvSpPr>
        <p:spPr>
          <a:xfrm>
            <a:off x="6725920" y="5987019"/>
            <a:ext cx="6096000" cy="369332"/>
          </a:xfrm>
          <a:prstGeom prst="rect">
            <a:avLst/>
          </a:prstGeom>
          <a:noFill/>
        </p:spPr>
        <p:txBody>
          <a:bodyPr wrap="square">
            <a:spAutoFit/>
          </a:bodyPr>
          <a:lstStyle/>
          <a:p>
            <a:pPr>
              <a:spcBef>
                <a:spcPts val="1200"/>
              </a:spcBef>
            </a:pPr>
            <a:r>
              <a:rPr lang="en-US" sz="1800" b="1" dirty="0">
                <a:solidFill>
                  <a:schemeClr val="tx1"/>
                </a:solidFill>
                <a:latin typeface="Times New Roman" panose="02020603050405020304" pitchFamily="18" charset="0"/>
                <a:cs typeface="Times New Roman" panose="02020603050405020304" pitchFamily="18" charset="0"/>
              </a:rPr>
              <a:t>                       (15%) with brick powder</a:t>
            </a:r>
          </a:p>
        </p:txBody>
      </p:sp>
      <p:pic>
        <p:nvPicPr>
          <p:cNvPr id="14" name="Picture 13">
            <a:extLst>
              <a:ext uri="{FF2B5EF4-FFF2-40B4-BE49-F238E27FC236}">
                <a16:creationId xmlns:a16="http://schemas.microsoft.com/office/drawing/2014/main" id="{237284F9-4709-2E44-9ED6-CD20CD18E9D1}"/>
              </a:ext>
            </a:extLst>
          </p:cNvPr>
          <p:cNvPicPr>
            <a:picLocks noChangeAspect="1"/>
          </p:cNvPicPr>
          <p:nvPr/>
        </p:nvPicPr>
        <p:blipFill>
          <a:blip r:embed="rId5"/>
          <a:stretch>
            <a:fillRect/>
          </a:stretch>
        </p:blipFill>
        <p:spPr>
          <a:xfrm>
            <a:off x="5375910" y="436878"/>
            <a:ext cx="3239770" cy="5445762"/>
          </a:xfrm>
          <a:prstGeom prst="rect">
            <a:avLst/>
          </a:prstGeom>
        </p:spPr>
      </p:pic>
    </p:spTree>
    <p:extLst>
      <p:ext uri="{BB962C8B-B14F-4D97-AF65-F5344CB8AC3E}">
        <p14:creationId xmlns:p14="http://schemas.microsoft.com/office/powerpoint/2010/main" val="3353778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955177" y="6492875"/>
            <a:ext cx="3286215"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lgn="ctr"/>
            <a:fld id="{24027DF9-9D11-4A12-9A91-D7D69AC2A0A6}" type="slidenum">
              <a:rPr lang="en-IN" b="1" smtClean="0">
                <a:solidFill>
                  <a:schemeClr val="tx1"/>
                </a:solidFill>
                <a:latin typeface="Times New Roman" panose="02020603050405020304" pitchFamily="18" charset="0"/>
                <a:cs typeface="Times New Roman" panose="02020603050405020304" pitchFamily="18" charset="0"/>
              </a:rPr>
              <a:pPr algn="ctr"/>
              <a:t>5</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756138" y="0"/>
            <a:ext cx="10634899" cy="707886"/>
          </a:xfrm>
          <a:prstGeom prst="rect">
            <a:avLst/>
          </a:prstGeom>
        </p:spPr>
        <p:txBody>
          <a:bodyPr wrap="square">
            <a:spAutoFit/>
          </a:bodyPr>
          <a:lstStyle/>
          <a:p>
            <a:pPr algn="ctr"/>
            <a:r>
              <a:rPr lang="en-US" sz="4000" b="1" i="1" u="sng" dirty="0">
                <a:latin typeface="Times New Roman" panose="02020603050405020304" pitchFamily="18" charset="0"/>
                <a:cs typeface="Times New Roman" panose="02020603050405020304" pitchFamily="18" charset="0"/>
              </a:rPr>
              <a:t>OBJECTIVES</a:t>
            </a:r>
            <a:endParaRPr lang="en-IN" sz="4000" i="1" u="sng" dirty="0"/>
          </a:p>
        </p:txBody>
      </p:sp>
      <p:sp>
        <p:nvSpPr>
          <p:cNvPr id="5" name="Rectangle 4"/>
          <p:cNvSpPr/>
          <p:nvPr/>
        </p:nvSpPr>
        <p:spPr>
          <a:xfrm>
            <a:off x="756139" y="1017033"/>
            <a:ext cx="10634899" cy="4447371"/>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main objectives of present study are:</a:t>
            </a: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To study the suitability of waste brick powder in concrete.</a:t>
            </a: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To study the desirable properties of waste brick powder in concrete.</a:t>
            </a: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To evaluate the utility of crushed brick as a partial replacement of sand in concrete.</a:t>
            </a: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To understand the effectiveness of brick as in strength enhancement</a:t>
            </a:r>
            <a:r>
              <a:rPr lang="en-US" dirty="0" smtClean="0">
                <a:latin typeface="Times New Roman" panose="02020603050405020304" pitchFamily="18" charset="0"/>
                <a:cs typeface="Times New Roman" panose="02020603050405020304" pitchFamily="18" charset="0"/>
              </a:rPr>
              <a:t>.</a:t>
            </a:r>
          </a:p>
          <a:p>
            <a:pPr>
              <a:lnSpc>
                <a:spcPct val="150000"/>
              </a:lnSpc>
              <a:spcBef>
                <a:spcPts val="1200"/>
              </a:spcBef>
            </a:pPr>
            <a:r>
              <a:rPr lang="en-US" sz="2000" b="1" dirty="0" smtClean="0">
                <a:latin typeface="Times New Roman" panose="02020603050405020304" pitchFamily="18" charset="0"/>
                <a:cs typeface="Times New Roman" panose="02020603050405020304" pitchFamily="18" charset="0"/>
              </a:rPr>
              <a:t>SCOPE OF THE STUDY:</a:t>
            </a:r>
          </a:p>
          <a:p>
            <a:pPr marL="285750" lvl="0" indent="-285750">
              <a:lnSpc>
                <a:spcPct val="15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To </a:t>
            </a:r>
            <a:r>
              <a:rPr lang="en-US" dirty="0">
                <a:latin typeface="Times New Roman" panose="02020603050405020304" pitchFamily="18" charset="0"/>
                <a:cs typeface="Times New Roman" panose="02020603050405020304" pitchFamily="18" charset="0"/>
              </a:rPr>
              <a:t>use waste brick powder as a construction material.</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will slightly reduce the dependency on natural sand or M sand.</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Its use will also help in protecting the environment surroundings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1589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AF743CC-415E-0EA8-E6BE-50F3FABDCB64}"/>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9B9DA3C4-D43D-B070-3D26-B7B191F8AC23}"/>
              </a:ext>
            </a:extLst>
          </p:cNvPr>
          <p:cNvSpPr>
            <a:spLocks noGrp="1"/>
          </p:cNvSpPr>
          <p:nvPr>
            <p:ph type="sldNum" sz="quarter" idx="12"/>
          </p:nvPr>
        </p:nvSpPr>
        <p:spPr/>
        <p:txBody>
          <a:bodyPr/>
          <a:lstStyle/>
          <a:p>
            <a:fld id="{24027DF9-9D11-4A12-9A91-D7D69AC2A0A6}" type="slidenum">
              <a:rPr lang="en-IN" smtClean="0"/>
              <a:pPr/>
              <a:t>50</a:t>
            </a:fld>
            <a:endParaRPr lang="en-IN"/>
          </a:p>
        </p:txBody>
      </p:sp>
      <p:pic>
        <p:nvPicPr>
          <p:cNvPr id="6" name="Picture 5">
            <a:extLst>
              <a:ext uri="{FF2B5EF4-FFF2-40B4-BE49-F238E27FC236}">
                <a16:creationId xmlns:a16="http://schemas.microsoft.com/office/drawing/2014/main" id="{6056A14A-EAFD-E8F6-1AFC-120A6C272F53}"/>
              </a:ext>
            </a:extLst>
          </p:cNvPr>
          <p:cNvPicPr>
            <a:picLocks noChangeAspect="1"/>
          </p:cNvPicPr>
          <p:nvPr/>
        </p:nvPicPr>
        <p:blipFill>
          <a:blip r:embed="rId2"/>
          <a:stretch>
            <a:fillRect/>
          </a:stretch>
        </p:blipFill>
        <p:spPr>
          <a:xfrm>
            <a:off x="497841" y="242829"/>
            <a:ext cx="3911600" cy="5050531"/>
          </a:xfrm>
          <a:prstGeom prst="rect">
            <a:avLst/>
          </a:prstGeom>
        </p:spPr>
      </p:pic>
      <p:sp>
        <p:nvSpPr>
          <p:cNvPr id="8" name="TextBox 7">
            <a:extLst>
              <a:ext uri="{FF2B5EF4-FFF2-40B4-BE49-F238E27FC236}">
                <a16:creationId xmlns:a16="http://schemas.microsoft.com/office/drawing/2014/main" id="{DE372FC4-CF05-0904-8E3A-A6558C27BD10}"/>
              </a:ext>
            </a:extLst>
          </p:cNvPr>
          <p:cNvSpPr txBox="1"/>
          <p:nvPr/>
        </p:nvSpPr>
        <p:spPr>
          <a:xfrm>
            <a:off x="1209040" y="5429250"/>
            <a:ext cx="6096000" cy="369332"/>
          </a:xfrm>
          <a:prstGeom prst="rect">
            <a:avLst/>
          </a:prstGeom>
          <a:noFill/>
        </p:spPr>
        <p:txBody>
          <a:bodyPr wrap="square">
            <a:spAutoFit/>
          </a:bodyPr>
          <a:lstStyle/>
          <a:p>
            <a:r>
              <a:rPr lang="en-US" sz="1800" b="1" dirty="0">
                <a:solidFill>
                  <a:schemeClr val="tx1"/>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40</a:t>
            </a:r>
            <a:r>
              <a:rPr lang="en-US" sz="1800" b="1" dirty="0">
                <a:solidFill>
                  <a:schemeClr val="tx1"/>
                </a:solidFill>
                <a:latin typeface="Times New Roman" panose="02020603050405020304" pitchFamily="18" charset="0"/>
                <a:cs typeface="Times New Roman" panose="02020603050405020304" pitchFamily="18" charset="0"/>
              </a:rPr>
              <a:t>%) with brick powder</a:t>
            </a:r>
            <a:endParaRPr lang="en-IN" dirty="0"/>
          </a:p>
        </p:txBody>
      </p:sp>
      <p:pic>
        <p:nvPicPr>
          <p:cNvPr id="10" name="Picture 9">
            <a:extLst>
              <a:ext uri="{FF2B5EF4-FFF2-40B4-BE49-F238E27FC236}">
                <a16:creationId xmlns:a16="http://schemas.microsoft.com/office/drawing/2014/main" id="{9AF8252D-438F-B9B8-CBEC-DECBB2C3FCE1}"/>
              </a:ext>
            </a:extLst>
          </p:cNvPr>
          <p:cNvPicPr>
            <a:picLocks noChangeAspect="1"/>
          </p:cNvPicPr>
          <p:nvPr/>
        </p:nvPicPr>
        <p:blipFill>
          <a:blip r:embed="rId3"/>
          <a:stretch>
            <a:fillRect/>
          </a:stretch>
        </p:blipFill>
        <p:spPr>
          <a:xfrm>
            <a:off x="5631696" y="385068"/>
            <a:ext cx="3161109" cy="5050531"/>
          </a:xfrm>
          <a:prstGeom prst="rect">
            <a:avLst/>
          </a:prstGeom>
        </p:spPr>
      </p:pic>
      <p:sp>
        <p:nvSpPr>
          <p:cNvPr id="12" name="TextBox 11">
            <a:extLst>
              <a:ext uri="{FF2B5EF4-FFF2-40B4-BE49-F238E27FC236}">
                <a16:creationId xmlns:a16="http://schemas.microsoft.com/office/drawing/2014/main" id="{1663707D-0C01-9F63-62DF-ACED5DC70597}"/>
              </a:ext>
            </a:extLst>
          </p:cNvPr>
          <p:cNvSpPr txBox="1"/>
          <p:nvPr/>
        </p:nvSpPr>
        <p:spPr>
          <a:xfrm>
            <a:off x="7122160" y="5484356"/>
            <a:ext cx="6096000" cy="369332"/>
          </a:xfrm>
          <a:prstGeom prst="rect">
            <a:avLst/>
          </a:prstGeom>
          <a:noFill/>
        </p:spPr>
        <p:txBody>
          <a:bodyPr wrap="square">
            <a:spAutoFit/>
          </a:bodyPr>
          <a:lstStyle/>
          <a:p>
            <a:r>
              <a:rPr lang="en-US" sz="1800" b="1" dirty="0">
                <a:solidFill>
                  <a:schemeClr val="tx1"/>
                </a:solidFill>
                <a:latin typeface="Times New Roman" panose="02020603050405020304" pitchFamily="18" charset="0"/>
                <a:cs typeface="Times New Roman" panose="02020603050405020304" pitchFamily="18" charset="0"/>
              </a:rPr>
              <a:t>          (5</a:t>
            </a:r>
            <a:r>
              <a:rPr lang="en-US" b="1" dirty="0">
                <a:latin typeface="Times New Roman" panose="02020603050405020304" pitchFamily="18" charset="0"/>
                <a:cs typeface="Times New Roman" panose="02020603050405020304" pitchFamily="18" charset="0"/>
              </a:rPr>
              <a:t>0</a:t>
            </a:r>
            <a:r>
              <a:rPr lang="en-US" sz="1800" b="1" dirty="0">
                <a:solidFill>
                  <a:schemeClr val="tx1"/>
                </a:solidFill>
                <a:latin typeface="Times New Roman" panose="02020603050405020304" pitchFamily="18" charset="0"/>
                <a:cs typeface="Times New Roman" panose="02020603050405020304" pitchFamily="18" charset="0"/>
              </a:rPr>
              <a:t>%) with brick powder</a:t>
            </a:r>
            <a:endParaRPr lang="en-IN" dirty="0"/>
          </a:p>
        </p:txBody>
      </p:sp>
      <p:pic>
        <p:nvPicPr>
          <p:cNvPr id="14" name="Picture 13">
            <a:extLst>
              <a:ext uri="{FF2B5EF4-FFF2-40B4-BE49-F238E27FC236}">
                <a16:creationId xmlns:a16="http://schemas.microsoft.com/office/drawing/2014/main" id="{2191D72A-A705-AAF3-91F6-A5F055DBB448}"/>
              </a:ext>
            </a:extLst>
          </p:cNvPr>
          <p:cNvPicPr>
            <a:picLocks noChangeAspect="1"/>
          </p:cNvPicPr>
          <p:nvPr/>
        </p:nvPicPr>
        <p:blipFill rotWithShape="1">
          <a:blip r:embed="rId4"/>
          <a:srcRect l="-1" t="9094" r="712" b="10413"/>
          <a:stretch/>
        </p:blipFill>
        <p:spPr>
          <a:xfrm rot="16200000">
            <a:off x="7942900" y="1582735"/>
            <a:ext cx="5033643" cy="2672084"/>
          </a:xfrm>
          <a:prstGeom prst="rect">
            <a:avLst/>
          </a:prstGeom>
        </p:spPr>
      </p:pic>
    </p:spTree>
    <p:extLst>
      <p:ext uri="{BB962C8B-B14F-4D97-AF65-F5344CB8AC3E}">
        <p14:creationId xmlns:p14="http://schemas.microsoft.com/office/powerpoint/2010/main" val="2443708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7A3F268-FC84-DC97-9791-3E1A60F14315}"/>
              </a:ext>
            </a:extLst>
          </p:cNvPr>
          <p:cNvSpPr>
            <a:spLocks noGrp="1"/>
          </p:cNvSpPr>
          <p:nvPr>
            <p:ph type="ftr" sz="quarter" idx="11"/>
          </p:nvPr>
        </p:nvSpPr>
        <p:spPr>
          <a:xfrm>
            <a:off x="4687163" y="6492388"/>
            <a:ext cx="3797300" cy="365125"/>
          </a:xfrm>
        </p:spPr>
        <p:txBody>
          <a:bodyPr/>
          <a:lstStyle/>
          <a:p>
            <a:r>
              <a:rPr lang="en-US" b="1" dirty="0"/>
              <a:t>Dept. of Civil Engineering, </a:t>
            </a:r>
            <a:r>
              <a:rPr lang="en-US" b="1" dirty="0" smtClean="0"/>
              <a:t>VKIT</a:t>
            </a:r>
            <a:endParaRPr lang="en-IN" b="1" dirty="0"/>
          </a:p>
        </p:txBody>
      </p:sp>
      <p:sp>
        <p:nvSpPr>
          <p:cNvPr id="4" name="Slide Number Placeholder 3">
            <a:extLst>
              <a:ext uri="{FF2B5EF4-FFF2-40B4-BE49-F238E27FC236}">
                <a16:creationId xmlns:a16="http://schemas.microsoft.com/office/drawing/2014/main" id="{2D1505A2-6ABE-9F3A-D6F1-5E8CF0EB34E6}"/>
              </a:ext>
            </a:extLst>
          </p:cNvPr>
          <p:cNvSpPr>
            <a:spLocks noGrp="1"/>
          </p:cNvSpPr>
          <p:nvPr>
            <p:ph type="sldNum" sz="quarter" idx="12"/>
          </p:nvPr>
        </p:nvSpPr>
        <p:spPr/>
        <p:txBody>
          <a:bodyPr/>
          <a:lstStyle/>
          <a:p>
            <a:fld id="{24027DF9-9D11-4A12-9A91-D7D69AC2A0A6}" type="slidenum">
              <a:rPr lang="en-IN" smtClean="0"/>
              <a:pPr/>
              <a:t>51</a:t>
            </a:fld>
            <a:endParaRPr lang="en-IN"/>
          </a:p>
        </p:txBody>
      </p:sp>
      <p:graphicFrame>
        <p:nvGraphicFramePr>
          <p:cNvPr id="5" name="Table 4">
            <a:extLst>
              <a:ext uri="{FF2B5EF4-FFF2-40B4-BE49-F238E27FC236}">
                <a16:creationId xmlns:a16="http://schemas.microsoft.com/office/drawing/2014/main" id="{270E2AC1-4BE0-1478-34BF-8DF9E9B12B66}"/>
              </a:ext>
            </a:extLst>
          </p:cNvPr>
          <p:cNvGraphicFramePr>
            <a:graphicFrameLocks noGrp="1"/>
          </p:cNvGraphicFramePr>
          <p:nvPr>
            <p:extLst>
              <p:ext uri="{D42A27DB-BD31-4B8C-83A1-F6EECF244321}">
                <p14:modId xmlns:p14="http://schemas.microsoft.com/office/powerpoint/2010/main" val="3132223114"/>
              </p:ext>
            </p:extLst>
          </p:nvPr>
        </p:nvGraphicFramePr>
        <p:xfrm>
          <a:off x="747346" y="528320"/>
          <a:ext cx="10643694" cy="5342758"/>
        </p:xfrm>
        <a:graphic>
          <a:graphicData uri="http://schemas.openxmlformats.org/drawingml/2006/table">
            <a:tbl>
              <a:tblPr firstRow="1" firstCol="1" bandRow="1">
                <a:tableStyleId>{5940675A-B579-460E-94D1-54222C63F5DA}</a:tableStyleId>
              </a:tblPr>
              <a:tblGrid>
                <a:gridCol w="1371600">
                  <a:extLst>
                    <a:ext uri="{9D8B030D-6E8A-4147-A177-3AD203B41FA5}">
                      <a16:colId xmlns:a16="http://schemas.microsoft.com/office/drawing/2014/main" val="2294205679"/>
                    </a:ext>
                  </a:extLst>
                </a:gridCol>
                <a:gridCol w="2175508">
                  <a:extLst>
                    <a:ext uri="{9D8B030D-6E8A-4147-A177-3AD203B41FA5}">
                      <a16:colId xmlns:a16="http://schemas.microsoft.com/office/drawing/2014/main" val="1199676211"/>
                    </a:ext>
                  </a:extLst>
                </a:gridCol>
                <a:gridCol w="1773554">
                  <a:extLst>
                    <a:ext uri="{9D8B030D-6E8A-4147-A177-3AD203B41FA5}">
                      <a16:colId xmlns:a16="http://schemas.microsoft.com/office/drawing/2014/main" val="2675077447"/>
                    </a:ext>
                  </a:extLst>
                </a:gridCol>
                <a:gridCol w="1773554">
                  <a:extLst>
                    <a:ext uri="{9D8B030D-6E8A-4147-A177-3AD203B41FA5}">
                      <a16:colId xmlns:a16="http://schemas.microsoft.com/office/drawing/2014/main" val="2530693636"/>
                    </a:ext>
                  </a:extLst>
                </a:gridCol>
                <a:gridCol w="1774739">
                  <a:extLst>
                    <a:ext uri="{9D8B030D-6E8A-4147-A177-3AD203B41FA5}">
                      <a16:colId xmlns:a16="http://schemas.microsoft.com/office/drawing/2014/main" val="2893258102"/>
                    </a:ext>
                  </a:extLst>
                </a:gridCol>
                <a:gridCol w="1774739">
                  <a:extLst>
                    <a:ext uri="{9D8B030D-6E8A-4147-A177-3AD203B41FA5}">
                      <a16:colId xmlns:a16="http://schemas.microsoft.com/office/drawing/2014/main" val="2049323811"/>
                    </a:ext>
                  </a:extLst>
                </a:gridCol>
              </a:tblGrid>
              <a:tr h="1775265">
                <a:tc>
                  <a:txBody>
                    <a:bodyPr/>
                    <a:lstStyle/>
                    <a:p>
                      <a:pPr algn="ctr">
                        <a:lnSpc>
                          <a:spcPct val="150000"/>
                        </a:lnSpc>
                        <a:spcAft>
                          <a:spcPts val="800"/>
                        </a:spcAft>
                      </a:pPr>
                      <a:r>
                        <a:rPr lang="en-US" sz="1800" b="1">
                          <a:effectLst/>
                          <a:latin typeface="Times New Roman" panose="02020603050405020304" pitchFamily="18" charset="0"/>
                          <a:cs typeface="Times New Roman" panose="02020603050405020304" pitchFamily="18" charset="0"/>
                        </a:rPr>
                        <a:t>Sl. No.</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b="1">
                          <a:effectLst/>
                          <a:latin typeface="Times New Roman" panose="02020603050405020304" pitchFamily="18" charset="0"/>
                          <a:cs typeface="Times New Roman" panose="02020603050405020304" pitchFamily="18" charset="0"/>
                        </a:rPr>
                        <a:t>Mark of beam/beam designation</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b="1">
                          <a:effectLst/>
                          <a:latin typeface="Times New Roman" panose="02020603050405020304" pitchFamily="18" charset="0"/>
                          <a:cs typeface="Times New Roman" panose="02020603050405020304" pitchFamily="18" charset="0"/>
                        </a:rPr>
                        <a:t>Date of casting</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b="1">
                          <a:effectLst/>
                          <a:latin typeface="Times New Roman" panose="02020603050405020304" pitchFamily="18" charset="0"/>
                          <a:cs typeface="Times New Roman" panose="02020603050405020304" pitchFamily="18" charset="0"/>
                        </a:rPr>
                        <a:t>Date of testing</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b="1">
                          <a:effectLst/>
                          <a:latin typeface="Times New Roman" panose="02020603050405020304" pitchFamily="18" charset="0"/>
                          <a:cs typeface="Times New Roman" panose="02020603050405020304" pitchFamily="18" charset="0"/>
                        </a:rPr>
                        <a:t>Load (P) in</a:t>
                      </a:r>
                      <a:endParaRPr lang="en-IN" sz="1800" b="1">
                        <a:effectLst/>
                        <a:latin typeface="Times New Roman" panose="02020603050405020304" pitchFamily="18" charset="0"/>
                        <a:cs typeface="Times New Roman" panose="02020603050405020304" pitchFamily="18" charset="0"/>
                      </a:endParaRPr>
                    </a:p>
                    <a:p>
                      <a:pPr algn="ctr">
                        <a:lnSpc>
                          <a:spcPct val="150000"/>
                        </a:lnSpc>
                        <a:spcAft>
                          <a:spcPts val="800"/>
                        </a:spcAft>
                      </a:pPr>
                      <a:r>
                        <a:rPr lang="en-US" sz="1800" b="1">
                          <a:effectLst/>
                          <a:latin typeface="Times New Roman" panose="02020603050405020304" pitchFamily="18" charset="0"/>
                          <a:cs typeface="Times New Roman" panose="02020603050405020304" pitchFamily="18" charset="0"/>
                        </a:rPr>
                        <a:t>KN</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b="1" dirty="0">
                          <a:effectLst/>
                          <a:latin typeface="Times New Roman" panose="02020603050405020304" pitchFamily="18" charset="0"/>
                          <a:cs typeface="Times New Roman" panose="02020603050405020304" pitchFamily="18" charset="0"/>
                        </a:rPr>
                        <a:t>Flexural</a:t>
                      </a:r>
                      <a:endParaRPr lang="en-IN" sz="1800" b="1" dirty="0">
                        <a:effectLst/>
                        <a:latin typeface="Times New Roman" panose="02020603050405020304" pitchFamily="18" charset="0"/>
                        <a:cs typeface="Times New Roman" panose="02020603050405020304" pitchFamily="18" charset="0"/>
                      </a:endParaRPr>
                    </a:p>
                    <a:p>
                      <a:pPr algn="ctr">
                        <a:lnSpc>
                          <a:spcPct val="150000"/>
                        </a:lnSpc>
                        <a:spcAft>
                          <a:spcPts val="800"/>
                        </a:spcAft>
                      </a:pPr>
                      <a:r>
                        <a:rPr lang="en-US" sz="1800" b="1" dirty="0">
                          <a:effectLst/>
                          <a:latin typeface="Times New Roman" panose="02020603050405020304" pitchFamily="18" charset="0"/>
                          <a:cs typeface="Times New Roman" panose="02020603050405020304" pitchFamily="18" charset="0"/>
                        </a:rPr>
                        <a:t>Strength</a:t>
                      </a:r>
                      <a:endParaRPr lang="en-IN" sz="1800" b="1" dirty="0">
                        <a:effectLst/>
                        <a:latin typeface="Times New Roman" panose="02020603050405020304" pitchFamily="18" charset="0"/>
                        <a:cs typeface="Times New Roman" panose="02020603050405020304" pitchFamily="18" charset="0"/>
                      </a:endParaRPr>
                    </a:p>
                    <a:p>
                      <a:pPr algn="ctr">
                        <a:lnSpc>
                          <a:spcPct val="150000"/>
                        </a:lnSpc>
                        <a:spcAft>
                          <a:spcPts val="800"/>
                        </a:spcAft>
                      </a:pPr>
                      <a:r>
                        <a:rPr lang="en-US" sz="1800" b="1" dirty="0">
                          <a:effectLst/>
                          <a:latin typeface="Times New Roman" panose="02020603050405020304" pitchFamily="18" charset="0"/>
                          <a:cs typeface="Times New Roman" panose="02020603050405020304" pitchFamily="18" charset="0"/>
                        </a:rPr>
                        <a:t>N/mm</a:t>
                      </a:r>
                      <a:r>
                        <a:rPr lang="en-US" sz="1800" b="1" baseline="30000" dirty="0">
                          <a:effectLst/>
                          <a:latin typeface="Times New Roman" panose="02020603050405020304" pitchFamily="18" charset="0"/>
                          <a:cs typeface="Times New Roman" panose="02020603050405020304" pitchFamily="18" charset="0"/>
                        </a:rPr>
                        <a:t>2</a:t>
                      </a: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24845654"/>
                  </a:ext>
                </a:extLst>
              </a:tr>
              <a:tr h="620863">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b="1" dirty="0" smtClean="0">
                          <a:effectLst/>
                          <a:latin typeface="Times New Roman" panose="02020603050405020304" pitchFamily="18" charset="0"/>
                          <a:cs typeface="Times New Roman" panose="02020603050405020304" pitchFamily="18" charset="0"/>
                        </a:rPr>
                        <a:t>7DAYS</a:t>
                      </a:r>
                      <a:r>
                        <a:rPr lang="en-IN" sz="1800" b="1" baseline="0" dirty="0" smtClean="0">
                          <a:effectLst/>
                          <a:latin typeface="Times New Roman" panose="02020603050405020304" pitchFamily="18" charset="0"/>
                          <a:cs typeface="Times New Roman" panose="02020603050405020304" pitchFamily="18" charset="0"/>
                        </a:rPr>
                        <a:t> </a:t>
                      </a:r>
                      <a:r>
                        <a:rPr lang="en-US" sz="1800" b="1" dirty="0" smtClean="0">
                          <a:effectLst/>
                          <a:latin typeface="Times New Roman" panose="02020603050405020304" pitchFamily="18" charset="0"/>
                          <a:cs typeface="Times New Roman" panose="02020603050405020304" pitchFamily="18" charset="0"/>
                        </a:rPr>
                        <a:t>CURING</a:t>
                      </a: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29149447"/>
                  </a:ext>
                </a:extLst>
              </a:tr>
              <a:tr h="49110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dirty="0">
                          <a:effectLst/>
                          <a:latin typeface="Times New Roman" panose="02020603050405020304" pitchFamily="18" charset="0"/>
                          <a:cs typeface="Times New Roman" panose="02020603050405020304" pitchFamily="18" charset="0"/>
                        </a:rPr>
                        <a:t>0%</a:t>
                      </a: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11</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2.42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76558338"/>
                  </a:ext>
                </a:extLst>
              </a:tr>
              <a:tr h="49110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15%</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2.76</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46860979"/>
                  </a:ext>
                </a:extLst>
              </a:tr>
              <a:tr h="49110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25%</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10</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2.3</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4945643"/>
                  </a:ext>
                </a:extLst>
              </a:tr>
              <a:tr h="49110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30%</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11</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2.69</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25187517"/>
                  </a:ext>
                </a:extLst>
              </a:tr>
              <a:tr h="49110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40%</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10</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2.11</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79649645"/>
                  </a:ext>
                </a:extLst>
              </a:tr>
              <a:tr h="49110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50%</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09</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dirty="0">
                          <a:effectLst/>
                          <a:latin typeface="Times New Roman" panose="02020603050405020304" pitchFamily="18" charset="0"/>
                          <a:cs typeface="Times New Roman" panose="02020603050405020304" pitchFamily="18" charset="0"/>
                        </a:rPr>
                        <a:t>1.8</a:t>
                      </a: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7428289"/>
                  </a:ext>
                </a:extLst>
              </a:tr>
            </a:tbl>
          </a:graphicData>
        </a:graphic>
      </p:graphicFrame>
      <p:sp>
        <p:nvSpPr>
          <p:cNvPr id="7" name="TextBox 6">
            <a:extLst>
              <a:ext uri="{FF2B5EF4-FFF2-40B4-BE49-F238E27FC236}">
                <a16:creationId xmlns:a16="http://schemas.microsoft.com/office/drawing/2014/main" id="{2EE5486D-ED8F-7B19-3DEC-1B0370D332F2}"/>
              </a:ext>
            </a:extLst>
          </p:cNvPr>
          <p:cNvSpPr txBox="1"/>
          <p:nvPr/>
        </p:nvSpPr>
        <p:spPr>
          <a:xfrm>
            <a:off x="621089" y="-8792"/>
            <a:ext cx="6116320" cy="369332"/>
          </a:xfrm>
          <a:prstGeom prst="rect">
            <a:avLst/>
          </a:prstGeom>
          <a:noFill/>
        </p:spPr>
        <p:txBody>
          <a:bodyPr wrap="square">
            <a:spAutoFit/>
          </a:bodyPr>
          <a:lstStyle/>
          <a:p>
            <a:r>
              <a:rPr lang="en-US" sz="1800" b="1" dirty="0" smtClean="0">
                <a:solidFill>
                  <a:schemeClr val="tx1"/>
                </a:solidFill>
                <a:latin typeface="Times New Roman" panose="02020603050405020304" pitchFamily="18" charset="0"/>
                <a:cs typeface="Times New Roman" panose="02020603050405020304" pitchFamily="18" charset="0"/>
              </a:rPr>
              <a:t>TABULAR COLUMN: 7 DAYS CURING</a:t>
            </a:r>
            <a:endParaRPr lang="en-IN" dirty="0"/>
          </a:p>
        </p:txBody>
      </p:sp>
    </p:spTree>
    <p:extLst>
      <p:ext uri="{BB962C8B-B14F-4D97-AF65-F5344CB8AC3E}">
        <p14:creationId xmlns:p14="http://schemas.microsoft.com/office/powerpoint/2010/main" val="3934462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2C039D-26D2-2F32-A264-2B4C08A7A92F}"/>
              </a:ext>
            </a:extLst>
          </p:cNvPr>
          <p:cNvSpPr>
            <a:spLocks noGrp="1"/>
          </p:cNvSpPr>
          <p:nvPr>
            <p:ph type="ftr" sz="quarter" idx="11"/>
          </p:nvPr>
        </p:nvSpPr>
        <p:spPr>
          <a:xfrm>
            <a:off x="4536487" y="6492875"/>
            <a:ext cx="3797300" cy="365125"/>
          </a:xfrm>
        </p:spPr>
        <p:txBody>
          <a:bodyPr/>
          <a:lstStyle/>
          <a:p>
            <a:r>
              <a:rPr lang="en-US" b="1" dirty="0"/>
              <a:t>Dept. of Civil Engineering, </a:t>
            </a:r>
            <a:r>
              <a:rPr lang="en-US" b="1" dirty="0" smtClean="0"/>
              <a:t>VKIT</a:t>
            </a:r>
            <a:endParaRPr lang="en-IN" b="1" dirty="0"/>
          </a:p>
        </p:txBody>
      </p:sp>
      <p:sp>
        <p:nvSpPr>
          <p:cNvPr id="4" name="Slide Number Placeholder 3">
            <a:extLst>
              <a:ext uri="{FF2B5EF4-FFF2-40B4-BE49-F238E27FC236}">
                <a16:creationId xmlns:a16="http://schemas.microsoft.com/office/drawing/2014/main" id="{487D496E-5517-43DC-CFAE-E7F5116E2267}"/>
              </a:ext>
            </a:extLst>
          </p:cNvPr>
          <p:cNvSpPr>
            <a:spLocks noGrp="1"/>
          </p:cNvSpPr>
          <p:nvPr>
            <p:ph type="sldNum" sz="quarter" idx="12"/>
          </p:nvPr>
        </p:nvSpPr>
        <p:spPr/>
        <p:txBody>
          <a:bodyPr/>
          <a:lstStyle/>
          <a:p>
            <a:fld id="{24027DF9-9D11-4A12-9A91-D7D69AC2A0A6}" type="slidenum">
              <a:rPr lang="en-IN" smtClean="0"/>
              <a:pPr/>
              <a:t>52</a:t>
            </a:fld>
            <a:endParaRPr lang="en-IN"/>
          </a:p>
        </p:txBody>
      </p:sp>
      <p:sp>
        <p:nvSpPr>
          <p:cNvPr id="9" name="TextBox 8">
            <a:extLst>
              <a:ext uri="{FF2B5EF4-FFF2-40B4-BE49-F238E27FC236}">
                <a16:creationId xmlns:a16="http://schemas.microsoft.com/office/drawing/2014/main" id="{DE720B39-A688-2414-E62B-6F839B28D7BD}"/>
              </a:ext>
            </a:extLst>
          </p:cNvPr>
          <p:cNvSpPr txBox="1"/>
          <p:nvPr/>
        </p:nvSpPr>
        <p:spPr>
          <a:xfrm>
            <a:off x="632070" y="243968"/>
            <a:ext cx="6096000" cy="368755"/>
          </a:xfrm>
          <a:prstGeom prst="rect">
            <a:avLst/>
          </a:prstGeom>
          <a:noFill/>
        </p:spPr>
        <p:txBody>
          <a:bodyPr wrap="square">
            <a:spAutoFit/>
          </a:bodyPr>
          <a:lstStyle/>
          <a:p>
            <a:pPr algn="ctr">
              <a:lnSpc>
                <a:spcPct val="107000"/>
              </a:lnSpc>
              <a:spcAft>
                <a:spcPts val="800"/>
              </a:spcAft>
            </a:pPr>
            <a:r>
              <a:rPr lang="en-US" sz="1800" b="1" dirty="0">
                <a:effectLst/>
                <a:latin typeface="Times New Roman" panose="02020603050405020304" pitchFamily="18" charset="0"/>
                <a:ea typeface="Times New Roman" panose="02020603050405020304" pitchFamily="18" charset="0"/>
              </a:rPr>
              <a:t>BAR CHART OF FLEXURAL STRENGTH 7 DAYS</a:t>
            </a:r>
            <a:endParaRPr lang="en-IN" sz="1800" dirty="0">
              <a:effectLst/>
              <a:latin typeface="Times New Roman" panose="02020603050405020304" pitchFamily="18" charset="0"/>
              <a:ea typeface="Times New Roman" panose="02020603050405020304" pitchFamily="18" charset="0"/>
            </a:endParaRPr>
          </a:p>
        </p:txBody>
      </p:sp>
      <p:graphicFrame>
        <p:nvGraphicFramePr>
          <p:cNvPr id="10" name="Chart 9">
            <a:extLst>
              <a:ext uri="{FF2B5EF4-FFF2-40B4-BE49-F238E27FC236}">
                <a16:creationId xmlns:a16="http://schemas.microsoft.com/office/drawing/2014/main" id="{C06119D9-D4D3-721A-8143-E978C0F96D2E}"/>
              </a:ext>
            </a:extLst>
          </p:cNvPr>
          <p:cNvGraphicFramePr/>
          <p:nvPr>
            <p:extLst>
              <p:ext uri="{D42A27DB-BD31-4B8C-83A1-F6EECF244321}">
                <p14:modId xmlns:p14="http://schemas.microsoft.com/office/powerpoint/2010/main" val="589713593"/>
              </p:ext>
            </p:extLst>
          </p:nvPr>
        </p:nvGraphicFramePr>
        <p:xfrm>
          <a:off x="1046285" y="856693"/>
          <a:ext cx="10225454" cy="51482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2866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7C2A0-7311-E797-19DC-851577DACE6D}"/>
              </a:ext>
            </a:extLst>
          </p:cNvPr>
          <p:cNvSpPr>
            <a:spLocks noGrp="1"/>
          </p:cNvSpPr>
          <p:nvPr>
            <p:ph type="dt" sz="half" idx="10"/>
          </p:nvPr>
        </p:nvSpPr>
        <p:spPr/>
        <p:txBody>
          <a:bodyPr/>
          <a:lstStyle/>
          <a:p>
            <a:fld id="{2FF063A5-DE39-4E57-AA7E-87A0D067F4D0}" type="datetime1">
              <a:rPr lang="en-IN" smtClean="0"/>
              <a:pPr/>
              <a:t>28-07-2022</a:t>
            </a:fld>
            <a:endParaRPr lang="en-IN"/>
          </a:p>
        </p:txBody>
      </p:sp>
      <p:sp>
        <p:nvSpPr>
          <p:cNvPr id="3" name="Footer Placeholder 2">
            <a:extLst>
              <a:ext uri="{FF2B5EF4-FFF2-40B4-BE49-F238E27FC236}">
                <a16:creationId xmlns:a16="http://schemas.microsoft.com/office/drawing/2014/main" id="{D99DB6E4-49D0-E278-91C8-666142CE5ED2}"/>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8F71D7AF-C2AB-87A9-3CA1-130C68B51E0D}"/>
              </a:ext>
            </a:extLst>
          </p:cNvPr>
          <p:cNvSpPr>
            <a:spLocks noGrp="1"/>
          </p:cNvSpPr>
          <p:nvPr>
            <p:ph type="sldNum" sz="quarter" idx="12"/>
          </p:nvPr>
        </p:nvSpPr>
        <p:spPr/>
        <p:txBody>
          <a:bodyPr/>
          <a:lstStyle/>
          <a:p>
            <a:fld id="{24027DF9-9D11-4A12-9A91-D7D69AC2A0A6}" type="slidenum">
              <a:rPr lang="en-IN" smtClean="0"/>
              <a:pPr/>
              <a:t>53</a:t>
            </a:fld>
            <a:endParaRPr lang="en-IN"/>
          </a:p>
        </p:txBody>
      </p:sp>
      <p:graphicFrame>
        <p:nvGraphicFramePr>
          <p:cNvPr id="5" name="Table 4">
            <a:extLst>
              <a:ext uri="{FF2B5EF4-FFF2-40B4-BE49-F238E27FC236}">
                <a16:creationId xmlns:a16="http://schemas.microsoft.com/office/drawing/2014/main" id="{1C084B26-8E4A-77CA-4C3C-85C93BCBB5C5}"/>
              </a:ext>
            </a:extLst>
          </p:cNvPr>
          <p:cNvGraphicFramePr>
            <a:graphicFrameLocks noGrp="1"/>
          </p:cNvGraphicFramePr>
          <p:nvPr>
            <p:extLst>
              <p:ext uri="{D42A27DB-BD31-4B8C-83A1-F6EECF244321}">
                <p14:modId xmlns:p14="http://schemas.microsoft.com/office/powerpoint/2010/main" val="2033874799"/>
              </p:ext>
            </p:extLst>
          </p:nvPr>
        </p:nvGraphicFramePr>
        <p:xfrm>
          <a:off x="1230923" y="641838"/>
          <a:ext cx="8856331" cy="4237892"/>
        </p:xfrm>
        <a:graphic>
          <a:graphicData uri="http://schemas.openxmlformats.org/drawingml/2006/table">
            <a:tbl>
              <a:tblPr firstRow="1" firstCol="1" bandRow="1">
                <a:tableStyleId>{5940675A-B579-460E-94D1-54222C63F5DA}</a:tableStyleId>
              </a:tblPr>
              <a:tblGrid>
                <a:gridCol w="976154">
                  <a:extLst>
                    <a:ext uri="{9D8B030D-6E8A-4147-A177-3AD203B41FA5}">
                      <a16:colId xmlns:a16="http://schemas.microsoft.com/office/drawing/2014/main" val="2107161515"/>
                    </a:ext>
                  </a:extLst>
                </a:gridCol>
                <a:gridCol w="1957705">
                  <a:extLst>
                    <a:ext uri="{9D8B030D-6E8A-4147-A177-3AD203B41FA5}">
                      <a16:colId xmlns:a16="http://schemas.microsoft.com/office/drawing/2014/main" val="2181088369"/>
                    </a:ext>
                  </a:extLst>
                </a:gridCol>
                <a:gridCol w="1235710">
                  <a:extLst>
                    <a:ext uri="{9D8B030D-6E8A-4147-A177-3AD203B41FA5}">
                      <a16:colId xmlns:a16="http://schemas.microsoft.com/office/drawing/2014/main" val="4272580408"/>
                    </a:ext>
                  </a:extLst>
                </a:gridCol>
                <a:gridCol w="1235710">
                  <a:extLst>
                    <a:ext uri="{9D8B030D-6E8A-4147-A177-3AD203B41FA5}">
                      <a16:colId xmlns:a16="http://schemas.microsoft.com/office/drawing/2014/main" val="54272650"/>
                    </a:ext>
                  </a:extLst>
                </a:gridCol>
                <a:gridCol w="1725526">
                  <a:extLst>
                    <a:ext uri="{9D8B030D-6E8A-4147-A177-3AD203B41FA5}">
                      <a16:colId xmlns:a16="http://schemas.microsoft.com/office/drawing/2014/main" val="3875871671"/>
                    </a:ext>
                  </a:extLst>
                </a:gridCol>
                <a:gridCol w="1725526">
                  <a:extLst>
                    <a:ext uri="{9D8B030D-6E8A-4147-A177-3AD203B41FA5}">
                      <a16:colId xmlns:a16="http://schemas.microsoft.com/office/drawing/2014/main" val="2376645265"/>
                    </a:ext>
                  </a:extLst>
                </a:gridCol>
              </a:tblGrid>
              <a:tr h="911528">
                <a:tc>
                  <a:txBody>
                    <a:bodyPr/>
                    <a:lstStyle/>
                    <a:p>
                      <a:pPr algn="ctr">
                        <a:lnSpc>
                          <a:spcPct val="150000"/>
                        </a:lnSpc>
                        <a:spcAft>
                          <a:spcPts val="800"/>
                        </a:spcAft>
                      </a:pPr>
                      <a:r>
                        <a:rPr lang="en-US" sz="1800" dirty="0" smtClean="0">
                          <a:effectLst/>
                          <a:latin typeface="Times New Roman" panose="02020603050405020304" pitchFamily="18" charset="0"/>
                          <a:cs typeface="Times New Roman" panose="02020603050405020304" pitchFamily="18" charset="0"/>
                        </a:rPr>
                        <a:t>2</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b="1" dirty="0" smtClean="0">
                          <a:effectLst/>
                          <a:latin typeface="Times New Roman" panose="02020603050405020304" pitchFamily="18" charset="0"/>
                          <a:cs typeface="Times New Roman" panose="02020603050405020304" pitchFamily="18" charset="0"/>
                        </a:rPr>
                        <a:t>28DAYS</a:t>
                      </a:r>
                      <a:r>
                        <a:rPr lang="en-IN" sz="1800" b="1" baseline="0" dirty="0" smtClean="0">
                          <a:effectLst/>
                          <a:latin typeface="Times New Roman" panose="02020603050405020304" pitchFamily="18" charset="0"/>
                          <a:cs typeface="Times New Roman" panose="02020603050405020304" pitchFamily="18" charset="0"/>
                        </a:rPr>
                        <a:t> </a:t>
                      </a:r>
                      <a:r>
                        <a:rPr lang="en-US" sz="1800" b="1" dirty="0" smtClean="0">
                          <a:effectLst/>
                          <a:latin typeface="Times New Roman" panose="02020603050405020304" pitchFamily="18" charset="0"/>
                          <a:cs typeface="Times New Roman" panose="02020603050405020304" pitchFamily="18" charset="0"/>
                        </a:rPr>
                        <a:t>CURING</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dirty="0">
                          <a:effectLst/>
                          <a:latin typeface="Times New Roman" panose="02020603050405020304" pitchFamily="18" charset="0"/>
                          <a:cs typeface="Times New Roman" panose="02020603050405020304" pitchFamily="18" charset="0"/>
                        </a:rPr>
                        <a:t> </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39984008"/>
                  </a:ext>
                </a:extLst>
              </a:tr>
              <a:tr h="543571">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09/06/2022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12/07/2022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dirty="0">
                          <a:effectLst/>
                          <a:latin typeface="Times New Roman" panose="02020603050405020304" pitchFamily="18" charset="0"/>
                          <a:cs typeface="Times New Roman" panose="02020603050405020304" pitchFamily="18" charset="0"/>
                        </a:rPr>
                        <a:t>15</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3.6</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22241909"/>
                  </a:ext>
                </a:extLst>
              </a:tr>
              <a:tr h="49339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15%</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09/06/2022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12/07/2022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16</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3.52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67687719"/>
                  </a:ext>
                </a:extLst>
              </a:tr>
              <a:tr h="45994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25%</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09/06/2022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12/07/2022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14</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3.36</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04000312"/>
                  </a:ext>
                </a:extLst>
              </a:tr>
              <a:tr h="49339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30%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09/06/2022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12/07/2022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13</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2.86</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17940860"/>
                  </a:ext>
                </a:extLst>
              </a:tr>
              <a:tr h="560296">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40%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09/06/2022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12/07/2022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11</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2.42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7247358"/>
                  </a:ext>
                </a:extLst>
              </a:tr>
              <a:tr h="775762">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50%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09/06/2022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12/07/2022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dirty="0">
                          <a:effectLst/>
                          <a:latin typeface="Times New Roman" panose="02020603050405020304" pitchFamily="18" charset="0"/>
                          <a:cs typeface="Times New Roman" panose="02020603050405020304" pitchFamily="18" charset="0"/>
                        </a:rPr>
                        <a:t>2.20</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99672526"/>
                  </a:ext>
                </a:extLst>
              </a:tr>
            </a:tbl>
          </a:graphicData>
        </a:graphic>
      </p:graphicFrame>
      <p:sp>
        <p:nvSpPr>
          <p:cNvPr id="6" name="Rectangle 5"/>
          <p:cNvSpPr/>
          <p:nvPr/>
        </p:nvSpPr>
        <p:spPr>
          <a:xfrm>
            <a:off x="1107780" y="131857"/>
            <a:ext cx="4429611"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TABULAR COLUMN: </a:t>
            </a:r>
            <a:r>
              <a:rPr lang="en-US" b="1" dirty="0" smtClean="0">
                <a:latin typeface="Times New Roman" panose="02020603050405020304" pitchFamily="18" charset="0"/>
                <a:cs typeface="Times New Roman" panose="02020603050405020304" pitchFamily="18" charset="0"/>
              </a:rPr>
              <a:t>28 </a:t>
            </a:r>
            <a:r>
              <a:rPr lang="en-US" b="1" dirty="0">
                <a:latin typeface="Times New Roman" panose="02020603050405020304" pitchFamily="18" charset="0"/>
                <a:cs typeface="Times New Roman" panose="02020603050405020304" pitchFamily="18" charset="0"/>
              </a:rPr>
              <a:t>DAYS </a:t>
            </a:r>
            <a:r>
              <a:rPr lang="en-US" b="1" dirty="0" smtClean="0">
                <a:latin typeface="Times New Roman" panose="02020603050405020304" pitchFamily="18" charset="0"/>
                <a:cs typeface="Times New Roman" panose="02020603050405020304" pitchFamily="18" charset="0"/>
              </a:rPr>
              <a:t>CURING</a:t>
            </a:r>
            <a:endParaRPr lang="en-IN" dirty="0"/>
          </a:p>
        </p:txBody>
      </p:sp>
    </p:spTree>
    <p:extLst>
      <p:ext uri="{BB962C8B-B14F-4D97-AF65-F5344CB8AC3E}">
        <p14:creationId xmlns:p14="http://schemas.microsoft.com/office/powerpoint/2010/main" val="37462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EE91521-8F2A-AC2F-A7D8-A46167389F30}"/>
              </a:ext>
            </a:extLst>
          </p:cNvPr>
          <p:cNvSpPr>
            <a:spLocks noGrp="1"/>
          </p:cNvSpPr>
          <p:nvPr>
            <p:ph type="ftr" sz="quarter" idx="11"/>
          </p:nvPr>
        </p:nvSpPr>
        <p:spPr/>
        <p:txBody>
          <a:bodyPr/>
          <a:lstStyle/>
          <a:p>
            <a:r>
              <a:rPr lang="en-US" b="1" dirty="0"/>
              <a:t>Dept. of Civil Engineering, </a:t>
            </a:r>
            <a:r>
              <a:rPr lang="en-US" b="1" dirty="0" smtClean="0"/>
              <a:t>VKIT</a:t>
            </a:r>
            <a:endParaRPr lang="en-IN" b="1" dirty="0"/>
          </a:p>
        </p:txBody>
      </p:sp>
      <p:sp>
        <p:nvSpPr>
          <p:cNvPr id="4" name="Slide Number Placeholder 3">
            <a:extLst>
              <a:ext uri="{FF2B5EF4-FFF2-40B4-BE49-F238E27FC236}">
                <a16:creationId xmlns:a16="http://schemas.microsoft.com/office/drawing/2014/main" id="{A29030E6-1ADA-91FA-C67D-875C569EF414}"/>
              </a:ext>
            </a:extLst>
          </p:cNvPr>
          <p:cNvSpPr>
            <a:spLocks noGrp="1"/>
          </p:cNvSpPr>
          <p:nvPr>
            <p:ph type="sldNum" sz="quarter" idx="12"/>
          </p:nvPr>
        </p:nvSpPr>
        <p:spPr/>
        <p:txBody>
          <a:bodyPr/>
          <a:lstStyle/>
          <a:p>
            <a:fld id="{24027DF9-9D11-4A12-9A91-D7D69AC2A0A6}" type="slidenum">
              <a:rPr lang="en-IN" smtClean="0"/>
              <a:pPr/>
              <a:t>54</a:t>
            </a:fld>
            <a:endParaRPr lang="en-IN"/>
          </a:p>
        </p:txBody>
      </p:sp>
      <p:sp>
        <p:nvSpPr>
          <p:cNvPr id="6" name="TextBox 5">
            <a:extLst>
              <a:ext uri="{FF2B5EF4-FFF2-40B4-BE49-F238E27FC236}">
                <a16:creationId xmlns:a16="http://schemas.microsoft.com/office/drawing/2014/main" id="{2AE9A2F7-4413-795C-8536-A00107F9B3D1}"/>
              </a:ext>
            </a:extLst>
          </p:cNvPr>
          <p:cNvSpPr txBox="1"/>
          <p:nvPr/>
        </p:nvSpPr>
        <p:spPr>
          <a:xfrm>
            <a:off x="878887" y="134524"/>
            <a:ext cx="6096000" cy="368755"/>
          </a:xfrm>
          <a:prstGeom prst="rect">
            <a:avLst/>
          </a:prstGeom>
          <a:noFill/>
        </p:spPr>
        <p:txBody>
          <a:bodyPr wrap="square">
            <a:spAutoFit/>
          </a:bodyPr>
          <a:lstStyle/>
          <a:p>
            <a:pPr algn="ctr">
              <a:lnSpc>
                <a:spcPct val="107000"/>
              </a:lnSpc>
              <a:spcAft>
                <a:spcPts val="800"/>
              </a:spcAft>
            </a:pPr>
            <a:r>
              <a:rPr lang="en-US" sz="1800" b="1" dirty="0">
                <a:effectLst/>
                <a:latin typeface="Times New Roman" panose="02020603050405020304" pitchFamily="18" charset="0"/>
                <a:ea typeface="Times New Roman" panose="02020603050405020304" pitchFamily="18" charset="0"/>
              </a:rPr>
              <a:t>BAR CHART OF FLEXURAL STRENGTH 28 DAYS</a:t>
            </a:r>
            <a:endParaRPr lang="en-IN" sz="1800" dirty="0">
              <a:effectLst/>
              <a:latin typeface="Times New Roman" panose="02020603050405020304" pitchFamily="18" charset="0"/>
              <a:ea typeface="Times New Roman" panose="02020603050405020304" pitchFamily="18" charset="0"/>
            </a:endParaRPr>
          </a:p>
        </p:txBody>
      </p:sp>
      <p:graphicFrame>
        <p:nvGraphicFramePr>
          <p:cNvPr id="7" name="Chart 6">
            <a:extLst>
              <a:ext uri="{FF2B5EF4-FFF2-40B4-BE49-F238E27FC236}">
                <a16:creationId xmlns:a16="http://schemas.microsoft.com/office/drawing/2014/main" id="{3893AB8E-E168-6161-3FDB-D7F263372B44}"/>
              </a:ext>
            </a:extLst>
          </p:cNvPr>
          <p:cNvGraphicFramePr/>
          <p:nvPr>
            <p:extLst>
              <p:ext uri="{D42A27DB-BD31-4B8C-83A1-F6EECF244321}">
                <p14:modId xmlns:p14="http://schemas.microsoft.com/office/powerpoint/2010/main" val="2961270136"/>
              </p:ext>
            </p:extLst>
          </p:nvPr>
        </p:nvGraphicFramePr>
        <p:xfrm>
          <a:off x="1327639" y="872035"/>
          <a:ext cx="9030090" cy="493118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18575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6EB2BB-524C-521E-4895-874767E0C87E}"/>
              </a:ext>
            </a:extLst>
          </p:cNvPr>
          <p:cNvSpPr>
            <a:spLocks noGrp="1"/>
          </p:cNvSpPr>
          <p:nvPr>
            <p:ph type="sldNum" sz="quarter" idx="12"/>
          </p:nvPr>
        </p:nvSpPr>
        <p:spPr/>
        <p:txBody>
          <a:bodyPr/>
          <a:lstStyle/>
          <a:p>
            <a:fld id="{24027DF9-9D11-4A12-9A91-D7D69AC2A0A6}" type="slidenum">
              <a:rPr lang="en-IN" smtClean="0"/>
              <a:pPr/>
              <a:t>55</a:t>
            </a:fld>
            <a:endParaRPr lang="en-IN"/>
          </a:p>
        </p:txBody>
      </p:sp>
      <p:sp>
        <p:nvSpPr>
          <p:cNvPr id="6" name="TextBox 5">
            <a:extLst>
              <a:ext uri="{FF2B5EF4-FFF2-40B4-BE49-F238E27FC236}">
                <a16:creationId xmlns:a16="http://schemas.microsoft.com/office/drawing/2014/main" id="{FE7D3DBA-C2E8-D70D-D66C-7DD844BA6BBB}"/>
              </a:ext>
            </a:extLst>
          </p:cNvPr>
          <p:cNvSpPr txBox="1"/>
          <p:nvPr/>
        </p:nvSpPr>
        <p:spPr>
          <a:xfrm>
            <a:off x="2127739" y="0"/>
            <a:ext cx="8148125" cy="905056"/>
          </a:xfrm>
          <a:prstGeom prst="rect">
            <a:avLst/>
          </a:prstGeom>
          <a:noFill/>
        </p:spPr>
        <p:txBody>
          <a:bodyPr wrap="square">
            <a:spAutoFit/>
          </a:bodyPr>
          <a:lstStyle/>
          <a:p>
            <a:pPr algn="ctr">
              <a:lnSpc>
                <a:spcPct val="150000"/>
              </a:lnSpc>
            </a:pPr>
            <a:r>
              <a:rPr lang="en-US" sz="4000" b="1" i="1" u="sng" dirty="0" smtClean="0">
                <a:latin typeface="Times New Roman" pitchFamily="18" charset="0"/>
                <a:ea typeface="Calibri" pitchFamily="34" charset="0"/>
                <a:cs typeface="Times New Roman" pitchFamily="18" charset="0"/>
              </a:rPr>
              <a:t>SPLIT </a:t>
            </a:r>
            <a:r>
              <a:rPr lang="en-US" sz="4000" b="1" i="1" u="sng" dirty="0">
                <a:latin typeface="Times New Roman" pitchFamily="18" charset="0"/>
                <a:ea typeface="Calibri" pitchFamily="34" charset="0"/>
                <a:cs typeface="Times New Roman" pitchFamily="18" charset="0"/>
              </a:rPr>
              <a:t>TENSILE </a:t>
            </a:r>
            <a:r>
              <a:rPr lang="en-US" sz="4000" b="1" i="1" u="sng" dirty="0" smtClean="0">
                <a:latin typeface="Times New Roman" pitchFamily="18" charset="0"/>
                <a:ea typeface="Calibri" pitchFamily="34" charset="0"/>
                <a:cs typeface="Times New Roman" pitchFamily="18" charset="0"/>
              </a:rPr>
              <a:t>TEST</a:t>
            </a:r>
          </a:p>
        </p:txBody>
      </p:sp>
      <p:sp>
        <p:nvSpPr>
          <p:cNvPr id="8" name="TextBox 7">
            <a:extLst>
              <a:ext uri="{FF2B5EF4-FFF2-40B4-BE49-F238E27FC236}">
                <a16:creationId xmlns:a16="http://schemas.microsoft.com/office/drawing/2014/main" id="{C56FAB80-8840-AB9B-913E-2A7C98285988}"/>
              </a:ext>
            </a:extLst>
          </p:cNvPr>
          <p:cNvSpPr txBox="1"/>
          <p:nvPr/>
        </p:nvSpPr>
        <p:spPr>
          <a:xfrm>
            <a:off x="879230" y="985998"/>
            <a:ext cx="10511808" cy="1338828"/>
          </a:xfrm>
          <a:prstGeom prst="rect">
            <a:avLst/>
          </a:prstGeom>
          <a:noFill/>
        </p:spPr>
        <p:txBody>
          <a:bodyPr wrap="square">
            <a:spAutoFit/>
          </a:bodyPr>
          <a:lstStyle/>
          <a:p>
            <a:pPr marL="71755" marR="71755" indent="180340" algn="just">
              <a:lnSpc>
                <a:spcPct val="150000"/>
              </a:lnSpc>
              <a:spcAft>
                <a:spcPts val="0"/>
              </a:spcAft>
            </a:pPr>
            <a:r>
              <a:rPr lang="en-US" dirty="0">
                <a:solidFill>
                  <a:srgbClr val="111111"/>
                </a:solidFill>
                <a:effectLst/>
                <a:latin typeface="Times New Roman" panose="02020603050405020304" pitchFamily="18" charset="0"/>
                <a:ea typeface="Times New Roman" panose="02020603050405020304" pitchFamily="18" charset="0"/>
              </a:rPr>
              <a:t>Splitting tensile strength test on concrete cylinder is a</a:t>
            </a:r>
            <a:r>
              <a:rPr lang="en-US" b="1" dirty="0">
                <a:solidFill>
                  <a:srgbClr val="111111"/>
                </a:solidFill>
                <a:effectLst/>
                <a:latin typeface="Times New Roman" panose="02020603050405020304" pitchFamily="18" charset="0"/>
                <a:ea typeface="Times New Roman" panose="02020603050405020304" pitchFamily="18" charset="0"/>
              </a:rPr>
              <a:t> technique to resolve the tensile strength of concrete.</a:t>
            </a:r>
            <a:r>
              <a:rPr lang="en-US" dirty="0">
                <a:solidFill>
                  <a:srgbClr val="111111"/>
                </a:solidFill>
                <a:effectLst/>
                <a:latin typeface="Times New Roman" panose="02020603050405020304" pitchFamily="18" charset="0"/>
                <a:ea typeface="Times New Roman" panose="02020603050405020304" pitchFamily="18" charset="0"/>
              </a:rPr>
              <a:t> The concrete is very fragile in stress because of its fragile character and is not anticipated to oppose the direct tension. The concrete therefore gets splits and cracks when they are exposed to tensile forces.</a:t>
            </a:r>
            <a:endParaRPr lang="en-IN" dirty="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36662360-92C7-EC5C-2F1D-D67D28EBE3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5231" y="2405768"/>
            <a:ext cx="5890845" cy="3950583"/>
          </a:xfrm>
          <a:prstGeom prst="rect">
            <a:avLst/>
          </a:prstGeom>
        </p:spPr>
      </p:pic>
      <p:sp>
        <p:nvSpPr>
          <p:cNvPr id="2" name="Rectangle 1"/>
          <p:cNvSpPr/>
          <p:nvPr/>
        </p:nvSpPr>
        <p:spPr>
          <a:xfrm>
            <a:off x="5015995" y="6578437"/>
            <a:ext cx="2371611" cy="276999"/>
          </a:xfrm>
          <a:prstGeom prst="rect">
            <a:avLst/>
          </a:prstGeom>
        </p:spPr>
        <p:txBody>
          <a:bodyPr wrap="none">
            <a:spAutoFit/>
          </a:bodyPr>
          <a:lstStyle/>
          <a:p>
            <a:r>
              <a:rPr lang="en-US" sz="1200" b="1" dirty="0">
                <a:latin typeface="Times New Roman" panose="02020603050405020304" pitchFamily="18" charset="0"/>
                <a:cs typeface="Times New Roman" panose="02020603050405020304" pitchFamily="18" charset="0"/>
              </a:rPr>
              <a:t>Dept. of Civil Engineering, VKIT</a:t>
            </a:r>
            <a:endParaRPr lang="en-IN"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753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C33762-B790-E095-935E-85B892BBA727}"/>
              </a:ext>
            </a:extLst>
          </p:cNvPr>
          <p:cNvSpPr>
            <a:spLocks noGrp="1"/>
          </p:cNvSpPr>
          <p:nvPr>
            <p:ph type="dt" sz="half" idx="10"/>
          </p:nvPr>
        </p:nvSpPr>
        <p:spPr/>
        <p:txBody>
          <a:bodyPr/>
          <a:lstStyle/>
          <a:p>
            <a:fld id="{2FF063A5-DE39-4E57-AA7E-87A0D067F4D0}" type="datetime1">
              <a:rPr lang="en-IN" smtClean="0"/>
              <a:pPr/>
              <a:t>28-07-2022</a:t>
            </a:fld>
            <a:endParaRPr lang="en-IN"/>
          </a:p>
        </p:txBody>
      </p:sp>
      <p:sp>
        <p:nvSpPr>
          <p:cNvPr id="3" name="Footer Placeholder 2">
            <a:extLst>
              <a:ext uri="{FF2B5EF4-FFF2-40B4-BE49-F238E27FC236}">
                <a16:creationId xmlns:a16="http://schemas.microsoft.com/office/drawing/2014/main" id="{AD2ED18A-E73A-2B96-169C-D1748ABBE198}"/>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605C1F21-B30C-1C88-4E99-DC0ADABFDC93}"/>
              </a:ext>
            </a:extLst>
          </p:cNvPr>
          <p:cNvSpPr>
            <a:spLocks noGrp="1"/>
          </p:cNvSpPr>
          <p:nvPr>
            <p:ph type="sldNum" sz="quarter" idx="12"/>
          </p:nvPr>
        </p:nvSpPr>
        <p:spPr/>
        <p:txBody>
          <a:bodyPr/>
          <a:lstStyle/>
          <a:p>
            <a:fld id="{24027DF9-9D11-4A12-9A91-D7D69AC2A0A6}" type="slidenum">
              <a:rPr lang="en-IN" smtClean="0"/>
              <a:pPr/>
              <a:t>56</a:t>
            </a:fld>
            <a:endParaRPr lang="en-IN"/>
          </a:p>
        </p:txBody>
      </p:sp>
      <p:sp>
        <p:nvSpPr>
          <p:cNvPr id="6" name="TextBox 5">
            <a:extLst>
              <a:ext uri="{FF2B5EF4-FFF2-40B4-BE49-F238E27FC236}">
                <a16:creationId xmlns:a16="http://schemas.microsoft.com/office/drawing/2014/main" id="{C354204E-2398-1D53-1CC0-485742B5E661}"/>
              </a:ext>
            </a:extLst>
          </p:cNvPr>
          <p:cNvSpPr txBox="1"/>
          <p:nvPr/>
        </p:nvSpPr>
        <p:spPr>
          <a:xfrm>
            <a:off x="327414" y="0"/>
            <a:ext cx="6096000" cy="507831"/>
          </a:xfrm>
          <a:prstGeom prst="rect">
            <a:avLst/>
          </a:prstGeom>
          <a:noFill/>
        </p:spPr>
        <p:txBody>
          <a:bodyPr wrap="square">
            <a:spAutoFit/>
          </a:bodyPr>
          <a:lstStyle/>
          <a:p>
            <a:pPr marL="528320" indent="180340">
              <a:lnSpc>
                <a:spcPct val="150000"/>
              </a:lnSpc>
            </a:pPr>
            <a:r>
              <a:rPr lang="en-US" sz="1800" b="1" dirty="0">
                <a:effectLst/>
                <a:latin typeface="Times New Roman" panose="02020603050405020304" pitchFamily="18" charset="0"/>
                <a:ea typeface="Times New Roman" panose="02020603050405020304" pitchFamily="18" charset="0"/>
              </a:rPr>
              <a:t>TABULAR COLUMN: </a:t>
            </a:r>
            <a:r>
              <a:rPr lang="en-US" sz="1800" b="1" dirty="0" smtClean="0">
                <a:effectLst/>
                <a:latin typeface="Times New Roman" panose="02020603050405020304" pitchFamily="18" charset="0"/>
                <a:ea typeface="Times New Roman" panose="02020603050405020304" pitchFamily="18" charset="0"/>
              </a:rPr>
              <a:t>- 7 DAYS CURING</a:t>
            </a:r>
            <a:endParaRPr lang="en-IN" sz="1400" dirty="0">
              <a:effectLst/>
              <a:latin typeface="Times New Roman" panose="02020603050405020304" pitchFamily="18" charset="0"/>
              <a:ea typeface="Times New Roman" panose="02020603050405020304" pitchFamily="18" charset="0"/>
            </a:endParaRPr>
          </a:p>
        </p:txBody>
      </p:sp>
      <p:graphicFrame>
        <p:nvGraphicFramePr>
          <p:cNvPr id="7" name="Table 6">
            <a:extLst>
              <a:ext uri="{FF2B5EF4-FFF2-40B4-BE49-F238E27FC236}">
                <a16:creationId xmlns:a16="http://schemas.microsoft.com/office/drawing/2014/main" id="{97451592-A158-6BBD-ACF1-D6C2CAE45C68}"/>
              </a:ext>
            </a:extLst>
          </p:cNvPr>
          <p:cNvGraphicFramePr>
            <a:graphicFrameLocks noGrp="1"/>
          </p:cNvGraphicFramePr>
          <p:nvPr>
            <p:extLst>
              <p:ext uri="{D42A27DB-BD31-4B8C-83A1-F6EECF244321}">
                <p14:modId xmlns:p14="http://schemas.microsoft.com/office/powerpoint/2010/main" val="1960801598"/>
              </p:ext>
            </p:extLst>
          </p:nvPr>
        </p:nvGraphicFramePr>
        <p:xfrm>
          <a:off x="1222132" y="594599"/>
          <a:ext cx="9117622" cy="4329096"/>
        </p:xfrm>
        <a:graphic>
          <a:graphicData uri="http://schemas.openxmlformats.org/drawingml/2006/table">
            <a:tbl>
              <a:tblPr firstRow="1" firstCol="1" bandRow="1">
                <a:tableStyleId>{5940675A-B579-460E-94D1-54222C63F5DA}</a:tableStyleId>
              </a:tblPr>
              <a:tblGrid>
                <a:gridCol w="925174">
                  <a:extLst>
                    <a:ext uri="{9D8B030D-6E8A-4147-A177-3AD203B41FA5}">
                      <a16:colId xmlns:a16="http://schemas.microsoft.com/office/drawing/2014/main" val="844886938"/>
                    </a:ext>
                  </a:extLst>
                </a:gridCol>
                <a:gridCol w="2177491">
                  <a:extLst>
                    <a:ext uri="{9D8B030D-6E8A-4147-A177-3AD203B41FA5}">
                      <a16:colId xmlns:a16="http://schemas.microsoft.com/office/drawing/2014/main" val="1182230088"/>
                    </a:ext>
                  </a:extLst>
                </a:gridCol>
                <a:gridCol w="1391937">
                  <a:extLst>
                    <a:ext uri="{9D8B030D-6E8A-4147-A177-3AD203B41FA5}">
                      <a16:colId xmlns:a16="http://schemas.microsoft.com/office/drawing/2014/main" val="1679483646"/>
                    </a:ext>
                  </a:extLst>
                </a:gridCol>
                <a:gridCol w="4623020">
                  <a:extLst>
                    <a:ext uri="{9D8B030D-6E8A-4147-A177-3AD203B41FA5}">
                      <a16:colId xmlns:a16="http://schemas.microsoft.com/office/drawing/2014/main" val="2992895699"/>
                    </a:ext>
                  </a:extLst>
                </a:gridCol>
              </a:tblGrid>
              <a:tr h="1005811">
                <a:tc>
                  <a:txBody>
                    <a:bodyPr/>
                    <a:lstStyle/>
                    <a:p>
                      <a:pPr algn="ctr">
                        <a:lnSpc>
                          <a:spcPct val="150000"/>
                        </a:lnSpc>
                        <a:spcBef>
                          <a:spcPts val="600"/>
                        </a:spcBef>
                        <a:spcAft>
                          <a:spcPts val="800"/>
                        </a:spcAft>
                      </a:pPr>
                      <a:r>
                        <a:rPr lang="en-US" sz="1800" b="1">
                          <a:effectLst/>
                          <a:latin typeface="Times New Roman" panose="02020603050405020304" pitchFamily="18" charset="0"/>
                          <a:cs typeface="Times New Roman" panose="02020603050405020304" pitchFamily="18" charset="0"/>
                        </a:rPr>
                        <a:t>SI NO</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b="1">
                          <a:effectLst/>
                          <a:latin typeface="Times New Roman" panose="02020603050405020304" pitchFamily="18" charset="0"/>
                          <a:cs typeface="Times New Roman" panose="02020603050405020304" pitchFamily="18" charset="0"/>
                        </a:rPr>
                        <a:t>REPLACEMENT</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b="1">
                          <a:effectLst/>
                          <a:latin typeface="Times New Roman" panose="02020603050405020304" pitchFamily="18" charset="0"/>
                          <a:cs typeface="Times New Roman" panose="02020603050405020304" pitchFamily="18" charset="0"/>
                        </a:rPr>
                        <a:t>LOAD</a:t>
                      </a:r>
                      <a:endParaRPr lang="en-IN" sz="1800" b="1">
                        <a:effectLst/>
                        <a:latin typeface="Times New Roman" panose="02020603050405020304" pitchFamily="18" charset="0"/>
                        <a:cs typeface="Times New Roman" panose="02020603050405020304" pitchFamily="18" charset="0"/>
                      </a:endParaRPr>
                    </a:p>
                    <a:p>
                      <a:pPr algn="ctr">
                        <a:lnSpc>
                          <a:spcPct val="150000"/>
                        </a:lnSpc>
                      </a:pPr>
                      <a:r>
                        <a:rPr lang="en-US" sz="1800" b="1">
                          <a:effectLst/>
                          <a:latin typeface="Times New Roman" panose="02020603050405020304" pitchFamily="18" charset="0"/>
                          <a:cs typeface="Times New Roman" panose="02020603050405020304" pitchFamily="18" charset="0"/>
                        </a:rPr>
                        <a:t>KN</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b="1" dirty="0">
                          <a:effectLst/>
                          <a:latin typeface="Times New Roman" panose="02020603050405020304" pitchFamily="18" charset="0"/>
                          <a:cs typeface="Times New Roman" panose="02020603050405020304" pitchFamily="18" charset="0"/>
                        </a:rPr>
                        <a:t>SPLIT TENSILE STRENGHT N/mm</a:t>
                      </a:r>
                      <a:r>
                        <a:rPr lang="en-US" sz="1800" b="1" baseline="30000" dirty="0">
                          <a:effectLst/>
                          <a:latin typeface="Times New Roman" panose="02020603050405020304" pitchFamily="18" charset="0"/>
                          <a:cs typeface="Times New Roman" panose="02020603050405020304" pitchFamily="18" charset="0"/>
                        </a:rPr>
                        <a:t>2</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744448"/>
                  </a:ext>
                </a:extLst>
              </a:tr>
              <a:tr h="474755">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01</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7 DAYS</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72637358"/>
                  </a:ext>
                </a:extLst>
              </a:tr>
              <a:tr h="47475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110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a:effectLst/>
                          <a:latin typeface="Times New Roman" panose="02020603050405020304" pitchFamily="18" charset="0"/>
                          <a:cs typeface="Times New Roman" panose="02020603050405020304" pitchFamily="18" charset="0"/>
                        </a:rPr>
                        <a:t>1.56</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20418576"/>
                  </a:ext>
                </a:extLst>
              </a:tr>
              <a:tr h="47475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dirty="0">
                          <a:effectLst/>
                          <a:latin typeface="Times New Roman" panose="02020603050405020304" pitchFamily="18" charset="0"/>
                          <a:cs typeface="Times New Roman" panose="02020603050405020304" pitchFamily="18" charset="0"/>
                        </a:rPr>
                        <a:t>15%</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120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a:effectLst/>
                          <a:latin typeface="Times New Roman" panose="02020603050405020304" pitchFamily="18" charset="0"/>
                          <a:cs typeface="Times New Roman" panose="02020603050405020304" pitchFamily="18" charset="0"/>
                        </a:rPr>
                        <a:t>1.70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1224406"/>
                  </a:ext>
                </a:extLst>
              </a:tr>
              <a:tr h="47475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25%</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100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a:effectLst/>
                          <a:latin typeface="Times New Roman" panose="02020603050405020304" pitchFamily="18" charset="0"/>
                          <a:cs typeface="Times New Roman" panose="02020603050405020304" pitchFamily="18" charset="0"/>
                        </a:rPr>
                        <a:t>1.41</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03965502"/>
                  </a:ext>
                </a:extLst>
              </a:tr>
              <a:tr h="47475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30%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90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a:effectLst/>
                          <a:latin typeface="Times New Roman" panose="02020603050405020304" pitchFamily="18" charset="0"/>
                          <a:cs typeface="Times New Roman" panose="02020603050405020304" pitchFamily="18" charset="0"/>
                        </a:rPr>
                        <a:t>1.27</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56150123"/>
                  </a:ext>
                </a:extLst>
              </a:tr>
              <a:tr h="47475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40%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80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a:effectLst/>
                          <a:latin typeface="Times New Roman" panose="02020603050405020304" pitchFamily="18" charset="0"/>
                          <a:cs typeface="Times New Roman" panose="02020603050405020304" pitchFamily="18" charset="0"/>
                        </a:rPr>
                        <a:t>1.2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45679320"/>
                  </a:ext>
                </a:extLst>
              </a:tr>
              <a:tr h="47475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dirty="0">
                          <a:effectLst/>
                          <a:latin typeface="Times New Roman" panose="02020603050405020304" pitchFamily="18" charset="0"/>
                          <a:cs typeface="Times New Roman" panose="02020603050405020304" pitchFamily="18" charset="0"/>
                        </a:rPr>
                        <a:t>50%</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50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dirty="0">
                          <a:effectLst/>
                          <a:latin typeface="Times New Roman" panose="02020603050405020304" pitchFamily="18" charset="0"/>
                          <a:cs typeface="Times New Roman" panose="02020603050405020304" pitchFamily="18" charset="0"/>
                        </a:rPr>
                        <a:t>0.8</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08659534"/>
                  </a:ext>
                </a:extLst>
              </a:tr>
            </a:tbl>
          </a:graphicData>
        </a:graphic>
      </p:graphicFrame>
    </p:spTree>
    <p:extLst>
      <p:ext uri="{BB962C8B-B14F-4D97-AF65-F5344CB8AC3E}">
        <p14:creationId xmlns:p14="http://schemas.microsoft.com/office/powerpoint/2010/main" val="4079386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72A9641-9B50-82FF-B4EC-B33B3498F555}"/>
              </a:ext>
            </a:extLst>
          </p:cNvPr>
          <p:cNvSpPr>
            <a:spLocks noGrp="1"/>
          </p:cNvSpPr>
          <p:nvPr>
            <p:ph type="ftr" sz="quarter" idx="11"/>
          </p:nvPr>
        </p:nvSpPr>
        <p:spPr>
          <a:xfrm>
            <a:off x="4343057" y="6492875"/>
            <a:ext cx="3797300" cy="365125"/>
          </a:xfrm>
        </p:spPr>
        <p:txBody>
          <a:bodyPr/>
          <a:lstStyle/>
          <a:p>
            <a:r>
              <a:rPr lang="en-US" b="1" dirty="0"/>
              <a:t>Dept. of Civil Engineering, </a:t>
            </a:r>
            <a:r>
              <a:rPr lang="en-US" b="1" dirty="0" smtClean="0"/>
              <a:t>VKIT</a:t>
            </a:r>
            <a:endParaRPr lang="en-IN" b="1" dirty="0"/>
          </a:p>
        </p:txBody>
      </p:sp>
      <p:sp>
        <p:nvSpPr>
          <p:cNvPr id="4" name="Slide Number Placeholder 3">
            <a:extLst>
              <a:ext uri="{FF2B5EF4-FFF2-40B4-BE49-F238E27FC236}">
                <a16:creationId xmlns:a16="http://schemas.microsoft.com/office/drawing/2014/main" id="{1496A3DC-2747-2B8D-477F-33DE6F825E44}"/>
              </a:ext>
            </a:extLst>
          </p:cNvPr>
          <p:cNvSpPr>
            <a:spLocks noGrp="1"/>
          </p:cNvSpPr>
          <p:nvPr>
            <p:ph type="sldNum" sz="quarter" idx="12"/>
          </p:nvPr>
        </p:nvSpPr>
        <p:spPr/>
        <p:txBody>
          <a:bodyPr/>
          <a:lstStyle/>
          <a:p>
            <a:fld id="{24027DF9-9D11-4A12-9A91-D7D69AC2A0A6}" type="slidenum">
              <a:rPr lang="en-IN" smtClean="0"/>
              <a:pPr/>
              <a:t>57</a:t>
            </a:fld>
            <a:endParaRPr lang="en-IN"/>
          </a:p>
        </p:txBody>
      </p:sp>
      <p:sp>
        <p:nvSpPr>
          <p:cNvPr id="6" name="TextBox 5">
            <a:extLst>
              <a:ext uri="{FF2B5EF4-FFF2-40B4-BE49-F238E27FC236}">
                <a16:creationId xmlns:a16="http://schemas.microsoft.com/office/drawing/2014/main" id="{BCBC78FE-E294-1C4F-9EC2-5AB923BC3AF2}"/>
              </a:ext>
            </a:extLst>
          </p:cNvPr>
          <p:cNvSpPr txBox="1"/>
          <p:nvPr/>
        </p:nvSpPr>
        <p:spPr>
          <a:xfrm>
            <a:off x="878887" y="140532"/>
            <a:ext cx="6096000" cy="507831"/>
          </a:xfrm>
          <a:prstGeom prst="rect">
            <a:avLst/>
          </a:prstGeom>
          <a:noFill/>
        </p:spPr>
        <p:txBody>
          <a:bodyPr wrap="square">
            <a:spAutoFit/>
          </a:bodyPr>
          <a:lstStyle/>
          <a:p>
            <a:pPr indent="180340" algn="just">
              <a:lnSpc>
                <a:spcPct val="150000"/>
              </a:lnSpc>
              <a:spcAft>
                <a:spcPts val="800"/>
              </a:spcAft>
            </a:pPr>
            <a:r>
              <a:rPr lang="en-US" sz="1800" b="1" dirty="0">
                <a:effectLst/>
                <a:latin typeface="Times New Roman" panose="02020603050405020304" pitchFamily="18" charset="0"/>
                <a:ea typeface="Times New Roman" panose="02020603050405020304" pitchFamily="18" charset="0"/>
              </a:rPr>
              <a:t>BAR CHART FOR SPLIT TEST</a:t>
            </a:r>
            <a:r>
              <a:rPr lang="en-US" sz="1800" b="1" dirty="0" smtClean="0">
                <a:effectLst/>
                <a:latin typeface="Times New Roman" panose="02020603050405020304" pitchFamily="18" charset="0"/>
                <a:ea typeface="Times New Roman" panose="02020603050405020304" pitchFamily="18" charset="0"/>
              </a:rPr>
              <a:t>: 7 DAYS  </a:t>
            </a:r>
            <a:endParaRPr lang="en-IN" sz="1400" dirty="0">
              <a:effectLst/>
              <a:latin typeface="Times New Roman" panose="02020603050405020304" pitchFamily="18" charset="0"/>
              <a:ea typeface="Times New Roman" panose="02020603050405020304" pitchFamily="18" charset="0"/>
            </a:endParaRPr>
          </a:p>
        </p:txBody>
      </p:sp>
      <p:graphicFrame>
        <p:nvGraphicFramePr>
          <p:cNvPr id="7" name="Chart 6">
            <a:extLst>
              <a:ext uri="{FF2B5EF4-FFF2-40B4-BE49-F238E27FC236}">
                <a16:creationId xmlns:a16="http://schemas.microsoft.com/office/drawing/2014/main" id="{18E1A527-3827-CCBD-588D-E0497FCCC736}"/>
              </a:ext>
            </a:extLst>
          </p:cNvPr>
          <p:cNvGraphicFramePr/>
          <p:nvPr>
            <p:extLst>
              <p:ext uri="{D42A27DB-BD31-4B8C-83A1-F6EECF244321}">
                <p14:modId xmlns:p14="http://schemas.microsoft.com/office/powerpoint/2010/main" val="1324119848"/>
              </p:ext>
            </p:extLst>
          </p:nvPr>
        </p:nvGraphicFramePr>
        <p:xfrm>
          <a:off x="878887" y="1056640"/>
          <a:ext cx="9555433" cy="46126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7331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4E093D3-202E-C269-B59E-0CB7B8FE5098}"/>
              </a:ext>
            </a:extLst>
          </p:cNvPr>
          <p:cNvSpPr>
            <a:spLocks noGrp="1"/>
          </p:cNvSpPr>
          <p:nvPr>
            <p:ph type="ftr" sz="quarter" idx="11"/>
          </p:nvPr>
        </p:nvSpPr>
        <p:spPr>
          <a:xfrm>
            <a:off x="4176835" y="6492875"/>
            <a:ext cx="3797300" cy="365125"/>
          </a:xfrm>
        </p:spPr>
        <p:txBody>
          <a:bodyPr/>
          <a:lstStyle/>
          <a:p>
            <a:r>
              <a:rPr lang="en-US" b="1" dirty="0"/>
              <a:t>Dept. of Civil Engineering, </a:t>
            </a:r>
            <a:r>
              <a:rPr lang="en-US" b="1" dirty="0" smtClean="0"/>
              <a:t>VKIT</a:t>
            </a:r>
            <a:endParaRPr lang="en-IN" b="1" dirty="0"/>
          </a:p>
        </p:txBody>
      </p:sp>
      <p:sp>
        <p:nvSpPr>
          <p:cNvPr id="4" name="Slide Number Placeholder 3">
            <a:extLst>
              <a:ext uri="{FF2B5EF4-FFF2-40B4-BE49-F238E27FC236}">
                <a16:creationId xmlns:a16="http://schemas.microsoft.com/office/drawing/2014/main" id="{8530E69E-FF86-84A7-5174-CAABC03B6D92}"/>
              </a:ext>
            </a:extLst>
          </p:cNvPr>
          <p:cNvSpPr>
            <a:spLocks noGrp="1"/>
          </p:cNvSpPr>
          <p:nvPr>
            <p:ph type="sldNum" sz="quarter" idx="12"/>
          </p:nvPr>
        </p:nvSpPr>
        <p:spPr/>
        <p:txBody>
          <a:bodyPr/>
          <a:lstStyle/>
          <a:p>
            <a:fld id="{24027DF9-9D11-4A12-9A91-D7D69AC2A0A6}" type="slidenum">
              <a:rPr lang="en-IN" smtClean="0"/>
              <a:pPr/>
              <a:t>58</a:t>
            </a:fld>
            <a:endParaRPr lang="en-IN"/>
          </a:p>
        </p:txBody>
      </p:sp>
      <p:graphicFrame>
        <p:nvGraphicFramePr>
          <p:cNvPr id="5" name="Table 4">
            <a:extLst>
              <a:ext uri="{FF2B5EF4-FFF2-40B4-BE49-F238E27FC236}">
                <a16:creationId xmlns:a16="http://schemas.microsoft.com/office/drawing/2014/main" id="{8BB8B8DC-2438-CAB8-3717-9BF2AD2D765A}"/>
              </a:ext>
            </a:extLst>
          </p:cNvPr>
          <p:cNvGraphicFramePr>
            <a:graphicFrameLocks noGrp="1"/>
          </p:cNvGraphicFramePr>
          <p:nvPr>
            <p:extLst>
              <p:ext uri="{D42A27DB-BD31-4B8C-83A1-F6EECF244321}">
                <p14:modId xmlns:p14="http://schemas.microsoft.com/office/powerpoint/2010/main" val="1493695701"/>
              </p:ext>
            </p:extLst>
          </p:nvPr>
        </p:nvGraphicFramePr>
        <p:xfrm>
          <a:off x="1063869" y="701040"/>
          <a:ext cx="10023232" cy="4504003"/>
        </p:xfrm>
        <a:graphic>
          <a:graphicData uri="http://schemas.openxmlformats.org/drawingml/2006/table">
            <a:tbl>
              <a:tblPr firstRow="1" firstCol="1" bandRow="1">
                <a:tableStyleId>{5940675A-B579-460E-94D1-54222C63F5DA}</a:tableStyleId>
              </a:tblPr>
              <a:tblGrid>
                <a:gridCol w="593951">
                  <a:extLst>
                    <a:ext uri="{9D8B030D-6E8A-4147-A177-3AD203B41FA5}">
                      <a16:colId xmlns:a16="http://schemas.microsoft.com/office/drawing/2014/main" val="3999444500"/>
                    </a:ext>
                  </a:extLst>
                </a:gridCol>
                <a:gridCol w="2874717">
                  <a:extLst>
                    <a:ext uri="{9D8B030D-6E8A-4147-A177-3AD203B41FA5}">
                      <a16:colId xmlns:a16="http://schemas.microsoft.com/office/drawing/2014/main" val="2752277516"/>
                    </a:ext>
                  </a:extLst>
                </a:gridCol>
                <a:gridCol w="2534185">
                  <a:extLst>
                    <a:ext uri="{9D8B030D-6E8A-4147-A177-3AD203B41FA5}">
                      <a16:colId xmlns:a16="http://schemas.microsoft.com/office/drawing/2014/main" val="2369625182"/>
                    </a:ext>
                  </a:extLst>
                </a:gridCol>
                <a:gridCol w="4020379">
                  <a:extLst>
                    <a:ext uri="{9D8B030D-6E8A-4147-A177-3AD203B41FA5}">
                      <a16:colId xmlns:a16="http://schemas.microsoft.com/office/drawing/2014/main" val="3221961255"/>
                    </a:ext>
                  </a:extLst>
                </a:gridCol>
              </a:tblGrid>
              <a:tr h="643429">
                <a:tc>
                  <a:txBody>
                    <a:bodyPr/>
                    <a:lstStyle/>
                    <a:p>
                      <a:pPr algn="ctr">
                        <a:lnSpc>
                          <a:spcPct val="150000"/>
                        </a:lnSpc>
                        <a:spcBef>
                          <a:spcPts val="1200"/>
                        </a:spcBef>
                        <a:spcAft>
                          <a:spcPts val="800"/>
                        </a:spcAft>
                      </a:pPr>
                      <a:r>
                        <a:rPr lang="en-US" sz="1600">
                          <a:effectLst/>
                        </a:rPr>
                        <a:t>02</a:t>
                      </a:r>
                      <a:endParaRPr lang="en-IN"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600" b="1" dirty="0">
                          <a:effectLst/>
                        </a:rPr>
                        <a:t>28 DAYS CURING</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600">
                          <a:effectLst/>
                        </a:rPr>
                        <a:t> </a:t>
                      </a:r>
                      <a:endParaRPr lang="en-IN"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600">
                          <a:effectLst/>
                        </a:rPr>
                        <a:t> </a:t>
                      </a:r>
                      <a:endParaRPr lang="en-IN"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34784850"/>
                  </a:ext>
                </a:extLst>
              </a:tr>
              <a:tr h="643429">
                <a:tc>
                  <a:txBody>
                    <a:bodyPr/>
                    <a:lstStyle/>
                    <a:p>
                      <a:pPr algn="ctr">
                        <a:lnSpc>
                          <a:spcPct val="150000"/>
                        </a:lnSpc>
                        <a:spcAft>
                          <a:spcPts val="800"/>
                        </a:spcAft>
                      </a:pPr>
                      <a:r>
                        <a:rPr lang="en-US" sz="1600">
                          <a:effectLst/>
                        </a:rPr>
                        <a:t> </a:t>
                      </a:r>
                      <a:endParaRPr lang="en-IN"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pPr>
                      <a:r>
                        <a:rPr lang="en-US" sz="1800">
                          <a:effectLst/>
                          <a:latin typeface="Times New Roman" panose="02020603050405020304" pitchFamily="18" charset="0"/>
                          <a:cs typeface="Times New Roman" panose="02020603050405020304" pitchFamily="18" charset="0"/>
                        </a:rPr>
                        <a:t>200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a:effectLst/>
                          <a:latin typeface="Times New Roman" panose="02020603050405020304" pitchFamily="18" charset="0"/>
                          <a:cs typeface="Times New Roman" panose="02020603050405020304" pitchFamily="18" charset="0"/>
                        </a:rPr>
                        <a:t>2.83</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4506284"/>
                  </a:ext>
                </a:extLst>
              </a:tr>
              <a:tr h="643429">
                <a:tc>
                  <a:txBody>
                    <a:bodyPr/>
                    <a:lstStyle/>
                    <a:p>
                      <a:pPr algn="ctr">
                        <a:lnSpc>
                          <a:spcPct val="150000"/>
                        </a:lnSpc>
                        <a:spcAft>
                          <a:spcPts val="800"/>
                        </a:spcAft>
                      </a:pPr>
                      <a:r>
                        <a:rPr lang="en-US" sz="1600">
                          <a:effectLst/>
                        </a:rPr>
                        <a:t> </a:t>
                      </a:r>
                      <a:endParaRPr lang="en-IN"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15%</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230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a:effectLst/>
                          <a:latin typeface="Times New Roman" panose="02020603050405020304" pitchFamily="18" charset="0"/>
                          <a:cs typeface="Times New Roman" panose="02020603050405020304" pitchFamily="18" charset="0"/>
                        </a:rPr>
                        <a:t>3.25</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63929929"/>
                  </a:ext>
                </a:extLst>
              </a:tr>
              <a:tr h="643429">
                <a:tc>
                  <a:txBody>
                    <a:bodyPr/>
                    <a:lstStyle/>
                    <a:p>
                      <a:pPr algn="ctr">
                        <a:lnSpc>
                          <a:spcPct val="150000"/>
                        </a:lnSpc>
                        <a:spcAft>
                          <a:spcPts val="800"/>
                        </a:spcAft>
                      </a:pPr>
                      <a:r>
                        <a:rPr lang="en-US" sz="1600">
                          <a:effectLst/>
                        </a:rPr>
                        <a:t> </a:t>
                      </a:r>
                      <a:endParaRPr lang="en-IN"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25%</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210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a:effectLst/>
                          <a:latin typeface="Times New Roman" panose="02020603050405020304" pitchFamily="18" charset="0"/>
                          <a:cs typeface="Times New Roman" panose="02020603050405020304" pitchFamily="18" charset="0"/>
                        </a:rPr>
                        <a:t>2.97</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74375912"/>
                  </a:ext>
                </a:extLst>
              </a:tr>
              <a:tr h="643429">
                <a:tc>
                  <a:txBody>
                    <a:bodyPr/>
                    <a:lstStyle/>
                    <a:p>
                      <a:pPr algn="ctr">
                        <a:lnSpc>
                          <a:spcPct val="150000"/>
                        </a:lnSpc>
                        <a:spcAft>
                          <a:spcPts val="800"/>
                        </a:spcAft>
                      </a:pPr>
                      <a:r>
                        <a:rPr lang="en-US" sz="1600">
                          <a:effectLst/>
                        </a:rPr>
                        <a:t> </a:t>
                      </a:r>
                      <a:endParaRPr lang="en-IN"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30%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190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a:effectLst/>
                          <a:latin typeface="Times New Roman" panose="02020603050405020304" pitchFamily="18" charset="0"/>
                          <a:cs typeface="Times New Roman" panose="02020603050405020304" pitchFamily="18" charset="0"/>
                        </a:rPr>
                        <a:t>2.69</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02889066"/>
                  </a:ext>
                </a:extLst>
              </a:tr>
              <a:tr h="643429">
                <a:tc>
                  <a:txBody>
                    <a:bodyPr/>
                    <a:lstStyle/>
                    <a:p>
                      <a:pPr algn="ctr">
                        <a:lnSpc>
                          <a:spcPct val="150000"/>
                        </a:lnSpc>
                        <a:spcAft>
                          <a:spcPts val="800"/>
                        </a:spcAft>
                      </a:pPr>
                      <a:r>
                        <a:rPr lang="en-US" sz="1600">
                          <a:effectLst/>
                        </a:rPr>
                        <a:t> </a:t>
                      </a:r>
                      <a:endParaRPr lang="en-IN"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40%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160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a:effectLst/>
                          <a:latin typeface="Times New Roman" panose="02020603050405020304" pitchFamily="18" charset="0"/>
                          <a:cs typeface="Times New Roman" panose="02020603050405020304" pitchFamily="18" charset="0"/>
                        </a:rPr>
                        <a:t>2.26</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28526075"/>
                  </a:ext>
                </a:extLst>
              </a:tr>
              <a:tr h="643429">
                <a:tc>
                  <a:txBody>
                    <a:bodyPr/>
                    <a:lstStyle/>
                    <a:p>
                      <a:pPr algn="ctr">
                        <a:lnSpc>
                          <a:spcPct val="150000"/>
                        </a:lnSpc>
                        <a:spcAft>
                          <a:spcPts val="800"/>
                        </a:spcAft>
                      </a:pPr>
                      <a:r>
                        <a:rPr lang="en-US" sz="1600">
                          <a:effectLst/>
                        </a:rPr>
                        <a:t> </a:t>
                      </a:r>
                      <a:endParaRPr lang="en-IN"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50%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140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dirty="0">
                          <a:effectLst/>
                          <a:latin typeface="Times New Roman" panose="02020603050405020304" pitchFamily="18" charset="0"/>
                          <a:cs typeface="Times New Roman" panose="02020603050405020304" pitchFamily="18" charset="0"/>
                        </a:rPr>
                        <a:t>2.0</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74120979"/>
                  </a:ext>
                </a:extLst>
              </a:tr>
            </a:tbl>
          </a:graphicData>
        </a:graphic>
      </p:graphicFrame>
      <p:sp>
        <p:nvSpPr>
          <p:cNvPr id="7" name="TextBox 6">
            <a:extLst>
              <a:ext uri="{FF2B5EF4-FFF2-40B4-BE49-F238E27FC236}">
                <a16:creationId xmlns:a16="http://schemas.microsoft.com/office/drawing/2014/main" id="{76C95BA7-9DFA-872C-AC44-54D9C25A8092}"/>
              </a:ext>
            </a:extLst>
          </p:cNvPr>
          <p:cNvSpPr txBox="1"/>
          <p:nvPr/>
        </p:nvSpPr>
        <p:spPr>
          <a:xfrm>
            <a:off x="246185" y="92562"/>
            <a:ext cx="6816625" cy="507831"/>
          </a:xfrm>
          <a:prstGeom prst="rect">
            <a:avLst/>
          </a:prstGeom>
          <a:noFill/>
        </p:spPr>
        <p:txBody>
          <a:bodyPr wrap="square">
            <a:spAutoFit/>
          </a:bodyPr>
          <a:lstStyle/>
          <a:p>
            <a:pPr marL="528320" indent="180340">
              <a:lnSpc>
                <a:spcPct val="150000"/>
              </a:lnSpc>
            </a:pPr>
            <a:r>
              <a:rPr lang="en-US" b="1" dirty="0">
                <a:latin typeface="Times New Roman" panose="02020603050405020304" pitchFamily="18" charset="0"/>
                <a:ea typeface="Times New Roman" panose="02020603050405020304" pitchFamily="18" charset="0"/>
              </a:rPr>
              <a:t>TABULAR COLUMN: - </a:t>
            </a:r>
            <a:r>
              <a:rPr lang="en-US" b="1" dirty="0" smtClean="0">
                <a:latin typeface="Times New Roman" panose="02020603050405020304" pitchFamily="18" charset="0"/>
                <a:ea typeface="Times New Roman" panose="02020603050405020304" pitchFamily="18" charset="0"/>
              </a:rPr>
              <a:t>28 </a:t>
            </a:r>
            <a:r>
              <a:rPr lang="en-US" b="1" dirty="0">
                <a:latin typeface="Times New Roman" panose="02020603050405020304" pitchFamily="18" charset="0"/>
                <a:ea typeface="Times New Roman" panose="02020603050405020304" pitchFamily="18" charset="0"/>
              </a:rPr>
              <a:t>DAYS CURING</a:t>
            </a:r>
            <a:endParaRPr lang="en-IN" sz="14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4507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D9C6B56-6FE0-234C-AA93-AF30A68AF599}"/>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6A11A3DE-183A-200F-EE1D-FC6DF9F6BE09}"/>
              </a:ext>
            </a:extLst>
          </p:cNvPr>
          <p:cNvSpPr>
            <a:spLocks noGrp="1"/>
          </p:cNvSpPr>
          <p:nvPr>
            <p:ph type="sldNum" sz="quarter" idx="12"/>
          </p:nvPr>
        </p:nvSpPr>
        <p:spPr/>
        <p:txBody>
          <a:bodyPr/>
          <a:lstStyle/>
          <a:p>
            <a:fld id="{24027DF9-9D11-4A12-9A91-D7D69AC2A0A6}" type="slidenum">
              <a:rPr lang="en-IN" smtClean="0"/>
              <a:pPr/>
              <a:t>59</a:t>
            </a:fld>
            <a:endParaRPr lang="en-IN"/>
          </a:p>
        </p:txBody>
      </p:sp>
      <p:graphicFrame>
        <p:nvGraphicFramePr>
          <p:cNvPr id="5" name="Chart 4">
            <a:extLst>
              <a:ext uri="{FF2B5EF4-FFF2-40B4-BE49-F238E27FC236}">
                <a16:creationId xmlns:a16="http://schemas.microsoft.com/office/drawing/2014/main" id="{58CCAFA1-40FB-73BC-BBF4-2637DD143202}"/>
              </a:ext>
            </a:extLst>
          </p:cNvPr>
          <p:cNvGraphicFramePr/>
          <p:nvPr>
            <p:extLst>
              <p:ext uri="{D42A27DB-BD31-4B8C-83A1-F6EECF244321}">
                <p14:modId xmlns:p14="http://schemas.microsoft.com/office/powerpoint/2010/main" val="151954096"/>
              </p:ext>
            </p:extLst>
          </p:nvPr>
        </p:nvGraphicFramePr>
        <p:xfrm>
          <a:off x="1036319" y="914400"/>
          <a:ext cx="10229443" cy="511048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785FAC04-CB66-6746-1AB8-8BE0CF68881E}"/>
              </a:ext>
            </a:extLst>
          </p:cNvPr>
          <p:cNvSpPr txBox="1"/>
          <p:nvPr/>
        </p:nvSpPr>
        <p:spPr>
          <a:xfrm>
            <a:off x="878887" y="213597"/>
            <a:ext cx="6096000"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BAR CHART FOR SPLIT </a:t>
            </a:r>
            <a:r>
              <a:rPr lang="en-US" sz="1800" b="1" dirty="0" smtClean="0">
                <a:effectLst/>
                <a:latin typeface="Times New Roman" panose="02020603050405020304" pitchFamily="18" charset="0"/>
                <a:ea typeface="Times New Roman" panose="02020603050405020304" pitchFamily="18" charset="0"/>
              </a:rPr>
              <a:t>TEST 28 DAYS</a:t>
            </a:r>
            <a:endParaRPr lang="en-IN" dirty="0"/>
          </a:p>
        </p:txBody>
      </p:sp>
    </p:spTree>
    <p:extLst>
      <p:ext uri="{BB962C8B-B14F-4D97-AF65-F5344CB8AC3E}">
        <p14:creationId xmlns:p14="http://schemas.microsoft.com/office/powerpoint/2010/main" val="2068203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
            <a:ext cx="10972800" cy="685800"/>
          </a:xfrm>
        </p:spPr>
        <p:txBody>
          <a:bodyPr/>
          <a:lstStyle/>
          <a:p>
            <a:r>
              <a:rPr lang="en-US" sz="4000" b="1" i="1" u="sng" dirty="0" smtClean="0">
                <a:solidFill>
                  <a:schemeClr val="tx1"/>
                </a:solidFill>
                <a:latin typeface="Times New Roman" panose="02020603050405020304" pitchFamily="18" charset="0"/>
                <a:cs typeface="Times New Roman" panose="02020603050405020304" pitchFamily="18" charset="0"/>
              </a:rPr>
              <a:t>LITERATURE REVIEW</a:t>
            </a:r>
            <a:endParaRPr lang="en-IN" sz="4000" dirty="0">
              <a:solidFill>
                <a:schemeClr val="tx1"/>
              </a:solidFill>
            </a:endParaRPr>
          </a:p>
        </p:txBody>
      </p:sp>
      <p:sp>
        <p:nvSpPr>
          <p:cNvPr id="3" name="Date Placeholder 2"/>
          <p:cNvSpPr>
            <a:spLocks noGrp="1"/>
          </p:cNvSpPr>
          <p:nvPr>
            <p:ph type="dt" sz="half" idx="10"/>
          </p:nvPr>
        </p:nvSpPr>
        <p:spPr>
          <a:xfrm>
            <a:off x="407090" y="6449914"/>
            <a:ext cx="943594" cy="365125"/>
          </a:xfrm>
        </p:spPr>
        <p:txBody>
          <a:bodyPr/>
          <a:lstStyle/>
          <a:p>
            <a:fld id="{E41B6B6C-3F22-482C-8574-62DC223E6BE5}" type="datetime1">
              <a:rPr lang="en-IN" smtClean="0"/>
              <a:pPr/>
              <a:t>28-07-2022</a:t>
            </a:fld>
            <a:endParaRPr lang="en-IN" dirty="0"/>
          </a:p>
        </p:txBody>
      </p:sp>
      <p:sp>
        <p:nvSpPr>
          <p:cNvPr id="4" name="Footer Placeholder 3"/>
          <p:cNvSpPr>
            <a:spLocks noGrp="1"/>
          </p:cNvSpPr>
          <p:nvPr>
            <p:ph type="ftr" sz="quarter" idx="11"/>
          </p:nvPr>
        </p:nvSpPr>
        <p:spPr>
          <a:xfrm>
            <a:off x="4817841" y="6449914"/>
            <a:ext cx="3797300" cy="365125"/>
          </a:xfrm>
        </p:spPr>
        <p:txBody>
          <a:bodyPr/>
          <a:lstStyle/>
          <a:p>
            <a:r>
              <a:rPr lang="en-US" b="1" dirty="0" smtClean="0">
                <a:latin typeface="Times New Roman" panose="02020603050405020304" pitchFamily="18" charset="0"/>
                <a:cs typeface="Times New Roman" panose="02020603050405020304" pitchFamily="18" charset="0"/>
              </a:rPr>
              <a:t>Dept. of Civil Engineering, VKIT</a:t>
            </a:r>
            <a:endParaRPr lang="en-IN" b="1"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24027DF9-9D11-4A12-9A91-D7D69AC2A0A6}" type="slidenum">
              <a:rPr lang="en-IN" smtClean="0"/>
              <a:pPr/>
              <a:t>6</a:t>
            </a:fld>
            <a:endParaRPr lang="en-IN"/>
          </a:p>
        </p:txBody>
      </p:sp>
      <p:sp>
        <p:nvSpPr>
          <p:cNvPr id="6" name="Rectangle 5"/>
          <p:cNvSpPr/>
          <p:nvPr/>
        </p:nvSpPr>
        <p:spPr>
          <a:xfrm>
            <a:off x="878887" y="685801"/>
            <a:ext cx="10512151" cy="5232202"/>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b="1" dirty="0" err="1">
                <a:latin typeface="Times New Roman" panose="02020603050405020304" pitchFamily="18" charset="0"/>
                <a:ea typeface="Times New Roman" panose="02020603050405020304" pitchFamily="18" charset="0"/>
              </a:rPr>
              <a:t>Farid</a:t>
            </a:r>
            <a:r>
              <a:rPr lang="en-US" b="1" dirty="0">
                <a:latin typeface="Times New Roman" panose="02020603050405020304" pitchFamily="18" charset="0"/>
                <a:ea typeface="Times New Roman" panose="02020603050405020304" pitchFamily="18" charset="0"/>
              </a:rPr>
              <a:t> </a:t>
            </a:r>
            <a:r>
              <a:rPr lang="en-US" b="1" dirty="0" err="1">
                <a:latin typeface="Times New Roman" panose="02020603050405020304" pitchFamily="18" charset="0"/>
                <a:ea typeface="Times New Roman" panose="02020603050405020304" pitchFamily="18" charset="0"/>
              </a:rPr>
              <a:t>Debieb</a:t>
            </a:r>
            <a:r>
              <a:rPr lang="en-US" b="1" dirty="0">
                <a:latin typeface="Times New Roman" panose="02020603050405020304" pitchFamily="18" charset="0"/>
                <a:ea typeface="Times New Roman" panose="02020603050405020304" pitchFamily="18" charset="0"/>
              </a:rPr>
              <a:t> (2007</a:t>
            </a:r>
            <a:r>
              <a:rPr lang="en-US" b="1" dirty="0" smtClean="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Recycling and reuse of building rubble present interesting possibilities for economy on waste disposal sites and conservation of natural resources. This paper examines the possibility of using crushed brick as coarse and fine aggregate for a new concrete. Either natural sand, coarse aggregates or both were partially replaced (25, 50, 75 and 100%) with crushed brick aggregates. Compressive and flexural strengths up to 90 days of age were compared with those of concrete made with natural aggregates. Porosity, water absorption, water permeability and shrinkage were also measured. </a:t>
            </a:r>
            <a:endParaRPr lang="en-US" dirty="0" smtClean="0">
              <a:latin typeface="Times New Roman" panose="02020603050405020304" pitchFamily="18" charset="0"/>
              <a:cs typeface="Times New Roman" panose="02020603050405020304" pitchFamily="18" charset="0"/>
            </a:endParaRPr>
          </a:p>
          <a:p>
            <a:pPr marL="285750" indent="-285750" algn="just">
              <a:lnSpc>
                <a:spcPct val="150000"/>
              </a:lnSpc>
              <a:spcBef>
                <a:spcPts val="1200"/>
              </a:spcBef>
              <a:buFont typeface="Wingdings" panose="05000000000000000000" pitchFamily="2" charset="2"/>
              <a:buChar char="Ø"/>
            </a:pPr>
            <a:r>
              <a:rPr lang="en-US" b="1" dirty="0"/>
              <a:t>J. Martina Jenifer, Et al., (2016</a:t>
            </a:r>
            <a:r>
              <a:rPr lang="en-US" b="1" dirty="0" smtClean="0"/>
              <a:t>): </a:t>
            </a:r>
            <a:r>
              <a:rPr lang="en-US" dirty="0">
                <a:latin typeface="Times New Roman" panose="02020603050405020304" pitchFamily="18" charset="0"/>
                <a:cs typeface="Times New Roman" panose="02020603050405020304" pitchFamily="18" charset="0"/>
              </a:rPr>
              <a:t>This study aimed to investigate the suitability of using crushed brick in concrete. Crushed brick originated from demolished masonry was crushed in the laboratory and added partial sand replacement. Three replacement levels, 15%,20% and 25%, were compared with the control. The tests on concrete showed that the mechanical properties (compressive, flexural and splitting tensile strengths) of concrete containing crushed brick were well comparable to those of the concrete without ground brick.</a:t>
            </a:r>
            <a:endParaRPr lang="en-IN"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628587"/>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47346"/>
          </a:xfrm>
        </p:spPr>
        <p:txBody>
          <a:bodyPr/>
          <a:lstStyle/>
          <a:p>
            <a:r>
              <a:rPr lang="en-US" sz="4000" b="1" i="1" u="sng" dirty="0">
                <a:solidFill>
                  <a:schemeClr val="tx1"/>
                </a:solidFill>
                <a:effectLst/>
                <a:latin typeface="Times New Roman" pitchFamily="18" charset="0"/>
                <a:cs typeface="Times New Roman" pitchFamily="18" charset="0"/>
              </a:rPr>
              <a:t>CONCLUSION.</a:t>
            </a:r>
            <a:endParaRPr lang="en-IN" sz="4000" i="1" u="sng" dirty="0">
              <a:solidFill>
                <a:schemeClr val="tx1"/>
              </a:solidFill>
              <a:effectLst/>
            </a:endParaRPr>
          </a:p>
        </p:txBody>
      </p:sp>
      <p:sp>
        <p:nvSpPr>
          <p:cNvPr id="3" name="Content Placeholder 2"/>
          <p:cNvSpPr>
            <a:spLocks noGrp="1"/>
          </p:cNvSpPr>
          <p:nvPr>
            <p:ph idx="1"/>
          </p:nvPr>
        </p:nvSpPr>
        <p:spPr>
          <a:xfrm>
            <a:off x="609600" y="747346"/>
            <a:ext cx="10972800" cy="4646430"/>
          </a:xfrm>
        </p:spPr>
        <p:txBody>
          <a:bodyPr>
            <a:normAutofit fontScale="92500" lnSpcReduction="20000"/>
          </a:bodyPr>
          <a:lstStyle/>
          <a:p>
            <a:pPr marL="0" indent="0" algn="just">
              <a:lnSpc>
                <a:spcPct val="160000"/>
              </a:lnSpc>
              <a:buNone/>
            </a:pPr>
            <a:r>
              <a:rPr lang="en-US" sz="2000" dirty="0">
                <a:solidFill>
                  <a:schemeClr val="tx1"/>
                </a:solidFill>
                <a:effectLst/>
                <a:latin typeface="Times New Roman" panose="02020603050405020304" pitchFamily="18" charset="0"/>
                <a:ea typeface="Times New Roman" panose="02020603050405020304" pitchFamily="18" charset="0"/>
              </a:rPr>
              <a:t>    Based on the literature, brick debris or construction waste can be used as partial replacement of fine aggregate. We get a lot of waste material from the demolition site causing environmental pollution that construction waste can as partial replacement to fine aggregate or coarse aggregate. </a:t>
            </a:r>
          </a:p>
          <a:p>
            <a:pPr algn="just">
              <a:lnSpc>
                <a:spcPct val="160000"/>
              </a:lnSpc>
            </a:pPr>
            <a:r>
              <a:rPr lang="en-US" sz="2000" dirty="0">
                <a:solidFill>
                  <a:schemeClr val="tx1"/>
                </a:solidFill>
                <a:effectLst/>
                <a:latin typeface="Times New Roman" panose="02020603050405020304" pitchFamily="18" charset="0"/>
                <a:ea typeface="Times New Roman" panose="02020603050405020304" pitchFamily="18" charset="0"/>
              </a:rPr>
              <a:t>This is an eco-friendly concrete as it subsides the stagnation of demolished brick waste by consuming it.</a:t>
            </a:r>
            <a:endParaRPr lang="en-IN" sz="2000" dirty="0">
              <a:solidFill>
                <a:schemeClr val="tx1"/>
              </a:solidFill>
              <a:effectLst/>
              <a:latin typeface="Times New Roman" panose="02020603050405020304" pitchFamily="18" charset="0"/>
              <a:ea typeface="Times New Roman" panose="02020603050405020304" pitchFamily="18" charset="0"/>
            </a:endParaRPr>
          </a:p>
          <a:p>
            <a:pPr algn="just">
              <a:lnSpc>
                <a:spcPct val="160000"/>
              </a:lnSpc>
            </a:pPr>
            <a:r>
              <a:rPr lang="en-US" sz="2000" dirty="0">
                <a:solidFill>
                  <a:schemeClr val="tx1"/>
                </a:solidFill>
                <a:effectLst/>
                <a:latin typeface="Times New Roman" panose="02020603050405020304" pitchFamily="18" charset="0"/>
                <a:ea typeface="Times New Roman" panose="02020603050405020304" pitchFamily="18" charset="0"/>
              </a:rPr>
              <a:t>The test results of compressive strength show that the optimum replacement of fine aggregate is achieved at 15% replacement of fine aggregate by crushed brick debris compared to the respective conventional concrete strength</a:t>
            </a:r>
          </a:p>
          <a:p>
            <a:pPr algn="just">
              <a:lnSpc>
                <a:spcPct val="160000"/>
              </a:lnSpc>
            </a:pPr>
            <a:r>
              <a:rPr lang="en-US" sz="2000" dirty="0">
                <a:solidFill>
                  <a:schemeClr val="tx1"/>
                </a:solidFill>
                <a:effectLst/>
                <a:latin typeface="Times New Roman" panose="02020603050405020304" pitchFamily="18" charset="0"/>
                <a:ea typeface="Times New Roman" panose="02020603050405020304" pitchFamily="18" charset="0"/>
              </a:rPr>
              <a:t>As much as of the total cost of fine aggregate in conventional method can be saved by this procedure</a:t>
            </a:r>
          </a:p>
          <a:p>
            <a:pPr algn="just">
              <a:lnSpc>
                <a:spcPct val="160000"/>
              </a:lnSpc>
            </a:pPr>
            <a:r>
              <a:rPr lang="en-US" sz="2000" dirty="0">
                <a:solidFill>
                  <a:schemeClr val="tx1"/>
                </a:solidFill>
                <a:effectLst/>
                <a:latin typeface="Times New Roman" panose="02020603050405020304" pitchFamily="18" charset="0"/>
                <a:ea typeface="Times New Roman" panose="02020603050405020304" pitchFamily="18" charset="0"/>
              </a:rPr>
              <a:t>The possibility exists for the partial replacement of fine aggregate with brick debris which is produced during demolition of construction site.</a:t>
            </a:r>
            <a:endParaRPr lang="en-IN" sz="2000" dirty="0">
              <a:solidFill>
                <a:schemeClr val="tx1"/>
              </a:solidFill>
              <a:effectLst/>
              <a:latin typeface="Times New Roman" panose="02020603050405020304" pitchFamily="18" charset="0"/>
              <a:ea typeface="Times New Roman" panose="02020603050405020304" pitchFamily="18" charset="0"/>
            </a:endParaRPr>
          </a:p>
          <a:p>
            <a:endParaRPr lang="en-US" dirty="0">
              <a:solidFill>
                <a:schemeClr val="tx1"/>
              </a:solidFill>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4070495" y="6492875"/>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pPr/>
              <a:t>60</a:t>
            </a:fld>
            <a:endParaRPr lang="en-IN"/>
          </a:p>
        </p:txBody>
      </p:sp>
    </p:spTree>
    <p:extLst>
      <p:ext uri="{BB962C8B-B14F-4D97-AF65-F5344CB8AC3E}">
        <p14:creationId xmlns:p14="http://schemas.microsoft.com/office/powerpoint/2010/main" val="1497844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47346"/>
          </a:xfrm>
        </p:spPr>
        <p:txBody>
          <a:bodyPr/>
          <a:lstStyle/>
          <a:p>
            <a:r>
              <a:rPr lang="en-US" sz="4000" b="1" i="1" u="sng" dirty="0">
                <a:solidFill>
                  <a:schemeClr val="tx1"/>
                </a:solidFill>
                <a:effectLst/>
              </a:rPr>
              <a:t>REFERENCES</a:t>
            </a:r>
            <a:endParaRPr lang="en-IN" sz="4000" b="1" i="1" u="sng" dirty="0">
              <a:solidFill>
                <a:schemeClr val="tx1"/>
              </a:solidFill>
              <a:effectLst/>
            </a:endParaRPr>
          </a:p>
        </p:txBody>
      </p:sp>
      <p:sp>
        <p:nvSpPr>
          <p:cNvPr id="3" name="Content Placeholder 2"/>
          <p:cNvSpPr>
            <a:spLocks noGrp="1"/>
          </p:cNvSpPr>
          <p:nvPr>
            <p:ph idx="1"/>
          </p:nvPr>
        </p:nvSpPr>
        <p:spPr>
          <a:xfrm>
            <a:off x="609600" y="747346"/>
            <a:ext cx="10972800" cy="5609005"/>
          </a:xfrm>
        </p:spPr>
        <p:txBody>
          <a:bodyPr>
            <a:normAutofit/>
          </a:bodyPr>
          <a:lstStyle/>
          <a:p>
            <a:pPr lvl="0">
              <a:buFont typeface="Wingdings" panose="05000000000000000000" pitchFamily="2" charset="2"/>
              <a:buChar char="§"/>
            </a:pPr>
            <a:r>
              <a:rPr lang="en-US"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 Muthusamy, A. M. A. Budiea, S. M. Syed Mohsin et al.,</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Properties of fly ash cement brick containing palm oil clinker as fine aggregate replacement, Materials Today: Proceedings, </a:t>
            </a:r>
            <a:r>
              <a:rPr lang="en-US" sz="2000" u="sng"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hlinkClick r:id="rId2"/>
              </a:rPr>
              <a:t>https://doi.org/10.1016/j.matpr.2020.07.260</a:t>
            </a:r>
            <a:endParaRPr lang="en-US" sz="2000" u="sng"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spcBef>
                <a:spcPts val="1200"/>
              </a:spcBef>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S. Rahul D, S. Vikas Reddy, T. N et al.,</a:t>
            </a:r>
            <a:r>
              <a:rPr lang="en-US" sz="2000" dirty="0">
                <a:solidFill>
                  <a:schemeClr val="tx1"/>
                </a:solidFill>
                <a:latin typeface="Times New Roman" panose="02020603050405020304" pitchFamily="18" charset="0"/>
                <a:cs typeface="Times New Roman" panose="02020603050405020304" pitchFamily="18" charset="0"/>
              </a:rPr>
              <a:t> Influence of brick waste and brick waste fines as fine aggregate on the properties of paver blocks – Preliminary investigation, Proceedings, </a:t>
            </a:r>
            <a:r>
              <a:rPr lang="en-US" sz="2000" u="sng" dirty="0">
                <a:solidFill>
                  <a:schemeClr val="tx1"/>
                </a:solidFill>
                <a:latin typeface="Times New Roman" panose="02020603050405020304" pitchFamily="18" charset="0"/>
                <a:cs typeface="Times New Roman" panose="02020603050405020304" pitchFamily="18" charset="0"/>
                <a:hlinkClick r:id="rId3"/>
              </a:rPr>
              <a:t>https://doi.org/10.1016/j.matpr.2020.09.310</a:t>
            </a:r>
            <a:endParaRPr lang="en-IN" sz="2000" dirty="0">
              <a:solidFill>
                <a:schemeClr val="tx1"/>
              </a:solidFill>
              <a:latin typeface="Times New Roman" panose="02020603050405020304" pitchFamily="18" charset="0"/>
              <a:cs typeface="Times New Roman" panose="02020603050405020304" pitchFamily="18" charset="0"/>
            </a:endParaRPr>
          </a:p>
          <a:p>
            <a:pPr>
              <a:spcBef>
                <a:spcPts val="1200"/>
              </a:spcBef>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JuntaoDang, sze Daipang et al.,</a:t>
            </a:r>
            <a:r>
              <a:rPr lang="en-US" sz="2000" dirty="0">
                <a:solidFill>
                  <a:schemeClr val="tx1"/>
                </a:solidFill>
                <a:latin typeface="Times New Roman" panose="02020603050405020304" pitchFamily="18" charset="0"/>
                <a:cs typeface="Times New Roman" panose="02020603050405020304" pitchFamily="18" charset="0"/>
              </a:rPr>
              <a:t> Durability and micro structural properties of concrete with recycled brick as fine aggregate – Preliminary investigation, Proceedings, </a:t>
            </a:r>
            <a:r>
              <a:rPr lang="en-US" sz="2000" u="sng" dirty="0">
                <a:solidFill>
                  <a:schemeClr val="tx1"/>
                </a:solidFill>
                <a:latin typeface="Times New Roman" panose="02020603050405020304" pitchFamily="18" charset="0"/>
                <a:cs typeface="Times New Roman" panose="02020603050405020304" pitchFamily="18" charset="0"/>
                <a:hlinkClick r:id="rId4" tooltip="Persistent link using digital object identifier"/>
              </a:rPr>
              <a:t>https://doi.org/10.1016/j.conbuildmat.2020.120032</a:t>
            </a:r>
            <a:endParaRPr lang="en-IN" sz="2000" dirty="0">
              <a:solidFill>
                <a:schemeClr val="tx1"/>
              </a:solidFill>
              <a:latin typeface="Times New Roman" panose="02020603050405020304" pitchFamily="18" charset="0"/>
              <a:cs typeface="Times New Roman" panose="02020603050405020304" pitchFamily="18" charset="0"/>
            </a:endParaRPr>
          </a:p>
          <a:p>
            <a:pPr>
              <a:spcBef>
                <a:spcPts val="1200"/>
              </a:spcBef>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Imane Rainia, Raouf Jabrane, et al.,</a:t>
            </a:r>
            <a:r>
              <a:rPr lang="en-US" sz="2000" dirty="0">
                <a:solidFill>
                  <a:schemeClr val="tx1"/>
                </a:solidFill>
                <a:latin typeface="Times New Roman" panose="02020603050405020304" pitchFamily="18" charset="0"/>
                <a:cs typeface="Times New Roman" panose="02020603050405020304" pitchFamily="18" charset="0"/>
              </a:rPr>
              <a:t> Evaluation of mortar properties by combining concrete and brick wastes as fine aggregate – Preliminary investigation, Proceedings, </a:t>
            </a:r>
            <a:r>
              <a:rPr lang="en-US" sz="2000" u="sng" dirty="0">
                <a:solidFill>
                  <a:schemeClr val="tx1"/>
                </a:solidFill>
                <a:latin typeface="Times New Roman" panose="02020603050405020304" pitchFamily="18" charset="0"/>
                <a:cs typeface="Times New Roman" panose="02020603050405020304" pitchFamily="18" charset="0"/>
                <a:hlinkClick r:id="rId5"/>
              </a:rPr>
              <a:t>https://doi.org/10.1016/j.cscm.2020.e00434</a:t>
            </a:r>
            <a:r>
              <a:rPr lang="en-US" sz="2000" dirty="0">
                <a:solidFill>
                  <a:schemeClr val="tx1"/>
                </a:solidFill>
                <a:latin typeface="Times New Roman" panose="02020603050405020304" pitchFamily="18" charset="0"/>
                <a:cs typeface="Times New Roman" panose="02020603050405020304" pitchFamily="18" charset="0"/>
              </a:rPr>
              <a:t> </a:t>
            </a:r>
          </a:p>
          <a:p>
            <a:pPr lvl="0">
              <a:spcBef>
                <a:spcPts val="1200"/>
              </a:spcBef>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Arivalagan. S Et al.,</a:t>
            </a:r>
            <a:r>
              <a:rPr lang="en-US" sz="2000" dirty="0">
                <a:solidFill>
                  <a:schemeClr val="tx1"/>
                </a:solidFill>
                <a:latin typeface="Times New Roman" panose="02020603050405020304" pitchFamily="18" charset="0"/>
                <a:cs typeface="Times New Roman" panose="02020603050405020304" pitchFamily="18" charset="0"/>
              </a:rPr>
              <a:t> Feasible and Experimental Study on Partial Replacement of Fine Aggregate using Construction Debris </a:t>
            </a:r>
            <a:r>
              <a:rPr lang="en-US" sz="2000" u="sng" dirty="0">
                <a:solidFill>
                  <a:schemeClr val="tx1"/>
                </a:solidFill>
                <a:latin typeface="Times New Roman" panose="02020603050405020304" pitchFamily="18" charset="0"/>
                <a:cs typeface="Times New Roman" panose="02020603050405020304" pitchFamily="18" charset="0"/>
                <a:hlinkClick r:id="rId6"/>
              </a:rPr>
              <a:t>http://dx.doi.org/10.20902/IJCTR.2019.130206</a:t>
            </a:r>
            <a:r>
              <a:rPr lang="en-US" i="1" dirty="0"/>
              <a:t> </a:t>
            </a:r>
            <a:endParaRPr lang="en-IN" i="1" dirty="0"/>
          </a:p>
          <a:p>
            <a:pPr>
              <a:spcBef>
                <a:spcPts val="1200"/>
              </a:spcBef>
              <a:buFont typeface="Wingdings" panose="05000000000000000000" pitchFamily="2" charset="2"/>
              <a:buChar char="§"/>
            </a:pPr>
            <a:endParaRPr lang="en-IN" sz="2000" i="1" dirty="0">
              <a:solidFill>
                <a:schemeClr val="tx1"/>
              </a:solidFill>
              <a:latin typeface="Times New Roman" panose="02020603050405020304" pitchFamily="18" charset="0"/>
              <a:ea typeface="Times New Roman" panose="02020603050405020304" pitchFamily="18" charset="0"/>
            </a:endParaRPr>
          </a:p>
          <a:p>
            <a:pPr>
              <a:buFont typeface="Wingdings" panose="05000000000000000000" pitchFamily="2" charset="2"/>
              <a:buChar char="§"/>
            </a:pPr>
            <a:endParaRPr lang="en-US" i="1" dirty="0"/>
          </a:p>
          <a:p>
            <a:pPr marL="0" indent="0">
              <a:buNone/>
            </a:pPr>
            <a:endParaRPr lang="en-US" i="1" dirty="0"/>
          </a:p>
          <a:p>
            <a:pPr marL="0" indent="0">
              <a:buNone/>
            </a:pPr>
            <a:endParaRPr lang="en-US" i="1" dirty="0"/>
          </a:p>
        </p:txBody>
      </p:sp>
      <p:sp>
        <p:nvSpPr>
          <p:cNvPr id="5" name="Footer Placeholder 4"/>
          <p:cNvSpPr>
            <a:spLocks noGrp="1"/>
          </p:cNvSpPr>
          <p:nvPr>
            <p:ph type="ftr" sz="quarter" idx="11"/>
          </p:nvPr>
        </p:nvSpPr>
        <p:spPr>
          <a:xfrm>
            <a:off x="4197350" y="6492388"/>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pPr/>
              <a:t>61</a:t>
            </a:fld>
            <a:endParaRPr lang="en-IN"/>
          </a:p>
        </p:txBody>
      </p:sp>
    </p:spTree>
    <p:extLst>
      <p:ext uri="{BB962C8B-B14F-4D97-AF65-F5344CB8AC3E}">
        <p14:creationId xmlns:p14="http://schemas.microsoft.com/office/powerpoint/2010/main" val="1072171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474940" y="6501180"/>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62</a:t>
            </a:fld>
            <a:endParaRPr lang="en-IN"/>
          </a:p>
        </p:txBody>
      </p:sp>
      <p:sp>
        <p:nvSpPr>
          <p:cNvPr id="5" name="Rectangle 4"/>
          <p:cNvSpPr/>
          <p:nvPr/>
        </p:nvSpPr>
        <p:spPr>
          <a:xfrm>
            <a:off x="633046" y="0"/>
            <a:ext cx="10632717" cy="6093976"/>
          </a:xfrm>
          <a:prstGeom prst="rect">
            <a:avLst/>
          </a:prstGeom>
        </p:spPr>
        <p:txBody>
          <a:bodyPr wrap="square">
            <a:spAutoFit/>
          </a:bodyPr>
          <a:lstStyle/>
          <a:p>
            <a:pPr marL="285750" lvl="0" indent="-285750" algn="just">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Sai Samanth, and A. Prakhar,</a:t>
            </a:r>
            <a:r>
              <a:rPr lang="en-US" sz="2000" dirty="0">
                <a:latin typeface="Times New Roman" panose="02020603050405020304" pitchFamily="18" charset="0"/>
                <a:cs typeface="Times New Roman" panose="02020603050405020304" pitchFamily="18" charset="0"/>
              </a:rPr>
              <a:t> “Study of strength properties of concrete with construction debris as aggregates”, International Journal of Engineering Research in Mechanical and Civil Engineering, Vol. 1(5), pp 42-45, 2016 </a:t>
            </a:r>
          </a:p>
          <a:p>
            <a:pPr marL="285750" indent="-285750" algn="just">
              <a:spcBef>
                <a:spcPts val="1200"/>
              </a:spcBef>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Diniya David, et al.,</a:t>
            </a:r>
            <a:r>
              <a:rPr lang="en-US" sz="2000" dirty="0">
                <a:latin typeface="Times New Roman" panose="02020603050405020304" pitchFamily="18" charset="0"/>
                <a:cs typeface="Times New Roman" panose="02020603050405020304" pitchFamily="18" charset="0"/>
              </a:rPr>
              <a:t> Partial Replacement of Fine Aggregate with Crushed Clay Brick in Cellular Concrete. International Journal of Research in Engineering and Technology. DOI:10.15680/IJIRSET.2017.0605161</a:t>
            </a:r>
          </a:p>
          <a:p>
            <a:pPr marL="285750" indent="-285750" algn="just">
              <a:spcBef>
                <a:spcPts val="1200"/>
              </a:spcBef>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A. Shayan and A. Xu,</a:t>
            </a:r>
            <a:r>
              <a:rPr lang="en-US" sz="2000" dirty="0">
                <a:latin typeface="Times New Roman" panose="02020603050405020304" pitchFamily="18" charset="0"/>
                <a:cs typeface="Times New Roman" panose="02020603050405020304" pitchFamily="18" charset="0"/>
              </a:rPr>
              <a:t> “Value added utilization of waste glass in concrete”, Cement and Concrete Research, vol-44, pp.81-89, Jan.2004. </a:t>
            </a:r>
            <a:endParaRPr lang="en-IN" sz="2000" dirty="0">
              <a:latin typeface="Times New Roman" panose="02020603050405020304" pitchFamily="18" charset="0"/>
              <a:cs typeface="Times New Roman" panose="02020603050405020304" pitchFamily="18" charset="0"/>
            </a:endParaRPr>
          </a:p>
          <a:p>
            <a:pPr marL="285750" indent="-285750" algn="just">
              <a:spcBef>
                <a:spcPts val="1200"/>
              </a:spcBef>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Shriharsha, Murthy S.N.</a:t>
            </a:r>
            <a:r>
              <a:rPr lang="en-US" sz="2000" dirty="0">
                <a:latin typeface="Times New Roman" panose="02020603050405020304" pitchFamily="18" charset="0"/>
                <a:cs typeface="Times New Roman" panose="02020603050405020304" pitchFamily="18" charset="0"/>
              </a:rPr>
              <a:t> Alternative building materials using fine ground granulated blast furnace slag and fine demolition debris. International Journal of Renewable Energy and Environmental Engineering. 2(2), 2014, pp 86-88. </a:t>
            </a:r>
            <a:endParaRPr lang="en-IN" sz="2000" dirty="0">
              <a:latin typeface="Times New Roman" panose="02020603050405020304" pitchFamily="18" charset="0"/>
              <a:cs typeface="Times New Roman" panose="02020603050405020304" pitchFamily="18" charset="0"/>
            </a:endParaRPr>
          </a:p>
          <a:p>
            <a:pPr marL="285750" indent="-285750" algn="just">
              <a:spcBef>
                <a:spcPts val="1200"/>
              </a:spcBef>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IS 383-1970:</a:t>
            </a:r>
            <a:r>
              <a:rPr lang="en-US" sz="2000" dirty="0">
                <a:latin typeface="Times New Roman" panose="02020603050405020304" pitchFamily="18" charset="0"/>
                <a:cs typeface="Times New Roman" panose="02020603050405020304" pitchFamily="18" charset="0"/>
              </a:rPr>
              <a:t> Indian Standard specifications for coarse and fine aggregate. Bureau of Indian standards.</a:t>
            </a:r>
            <a:endParaRPr lang="en-IN" sz="2000" dirty="0">
              <a:latin typeface="Times New Roman" panose="02020603050405020304" pitchFamily="18" charset="0"/>
              <a:cs typeface="Times New Roman" panose="02020603050405020304" pitchFamily="18" charset="0"/>
            </a:endParaRPr>
          </a:p>
          <a:p>
            <a:pPr marL="285750" indent="-285750" algn="just">
              <a:spcBef>
                <a:spcPts val="1200"/>
              </a:spcBef>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IS 456-2000:</a:t>
            </a:r>
            <a:r>
              <a:rPr lang="en-US" sz="2000" dirty="0">
                <a:latin typeface="Times New Roman" panose="02020603050405020304" pitchFamily="18" charset="0"/>
                <a:cs typeface="Times New Roman" panose="02020603050405020304" pitchFamily="18" charset="0"/>
              </a:rPr>
              <a:t> Code of Practice for Plain and Reinforced Concrete. Bureau of Indian standards.</a:t>
            </a:r>
            <a:endParaRPr lang="en-IN" sz="2000" dirty="0">
              <a:latin typeface="Times New Roman" panose="02020603050405020304" pitchFamily="18" charset="0"/>
              <a:cs typeface="Times New Roman" panose="02020603050405020304" pitchFamily="18" charset="0"/>
            </a:endParaRPr>
          </a:p>
          <a:p>
            <a:pPr marL="285750" indent="-285750" algn="just">
              <a:spcBef>
                <a:spcPts val="1200"/>
              </a:spcBef>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IS 10262-2209:</a:t>
            </a:r>
            <a:r>
              <a:rPr lang="en-US" sz="2000" dirty="0">
                <a:latin typeface="Times New Roman" panose="02020603050405020304" pitchFamily="18" charset="0"/>
                <a:cs typeface="Times New Roman" panose="02020603050405020304" pitchFamily="18" charset="0"/>
              </a:rPr>
              <a:t> Recommended guidelines for Mix Concrete. Bureau of Indian standards.</a:t>
            </a:r>
            <a:endParaRPr lang="en-IN" sz="2000" dirty="0">
              <a:latin typeface="Times New Roman" panose="02020603050405020304" pitchFamily="18" charset="0"/>
              <a:cs typeface="Times New Roman" panose="02020603050405020304" pitchFamily="18" charset="0"/>
            </a:endParaRPr>
          </a:p>
          <a:p>
            <a:pPr marL="285750" lvl="0" indent="-285750">
              <a:spcBef>
                <a:spcPts val="1200"/>
              </a:spcBef>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2979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870813" y="6538007"/>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11556274" y="6356351"/>
            <a:ext cx="584064" cy="365125"/>
          </a:xfrm>
        </p:spPr>
        <p:txBody>
          <a:bodyPr/>
          <a:lstStyle/>
          <a:p>
            <a:pPr algn="ctr"/>
            <a:fld id="{24027DF9-9D11-4A12-9A91-D7D69AC2A0A6}" type="slidenum">
              <a:rPr lang="en-IN" b="1" smtClean="0">
                <a:solidFill>
                  <a:schemeClr val="tx1"/>
                </a:solidFill>
                <a:latin typeface="Times New Roman" panose="02020603050405020304" pitchFamily="18" charset="0"/>
                <a:cs typeface="Times New Roman" panose="02020603050405020304" pitchFamily="18" charset="0"/>
              </a:rPr>
              <a:pPr algn="ctr"/>
              <a:t>63</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 name="Rectangle 4"/>
          <p:cNvSpPr/>
          <p:nvPr/>
        </p:nvSpPr>
        <p:spPr>
          <a:xfrm>
            <a:off x="3039290" y="2512814"/>
            <a:ext cx="6026331" cy="1323439"/>
          </a:xfrm>
          <a:prstGeom prst="rect">
            <a:avLst/>
          </a:prstGeom>
        </p:spPr>
        <p:txBody>
          <a:bodyPr wrap="square">
            <a:spAutoFit/>
          </a:bodyPr>
          <a:lstStyle/>
          <a:p>
            <a:pPr algn="ctr"/>
            <a:r>
              <a:rPr lang="en-IN" sz="80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217284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F063A5-DE39-4E57-AA7E-87A0D067F4D0}" type="datetime1">
              <a:rPr lang="en-IN" smtClean="0"/>
              <a:pPr/>
              <a:t>28-07-2022</a:t>
            </a:fld>
            <a:endParaRPr lang="en-IN"/>
          </a:p>
        </p:txBody>
      </p:sp>
      <p:sp>
        <p:nvSpPr>
          <p:cNvPr id="3" name="Footer Placeholder 2"/>
          <p:cNvSpPr>
            <a:spLocks noGrp="1"/>
          </p:cNvSpPr>
          <p:nvPr>
            <p:ph type="ftr" sz="quarter" idx="11"/>
          </p:nvPr>
        </p:nvSpPr>
        <p:spPr/>
        <p:txBody>
          <a:bodyPr/>
          <a:lstStyle/>
          <a:p>
            <a:r>
              <a:rPr lang="en-US" smtClean="0"/>
              <a:t>Dept. of Civil Engineering, VIT</a:t>
            </a:r>
            <a:endParaRPr lang="en-IN"/>
          </a:p>
        </p:txBody>
      </p:sp>
      <p:sp>
        <p:nvSpPr>
          <p:cNvPr id="4" name="Slide Number Placeholder 3"/>
          <p:cNvSpPr>
            <a:spLocks noGrp="1"/>
          </p:cNvSpPr>
          <p:nvPr>
            <p:ph type="sldNum" sz="quarter" idx="12"/>
          </p:nvPr>
        </p:nvSpPr>
        <p:spPr/>
        <p:txBody>
          <a:bodyPr/>
          <a:lstStyle/>
          <a:p>
            <a:fld id="{24027DF9-9D11-4A12-9A91-D7D69AC2A0A6}" type="slidenum">
              <a:rPr lang="en-IN" smtClean="0"/>
              <a:pPr/>
              <a:t>7</a:t>
            </a:fld>
            <a:endParaRPr lang="en-IN"/>
          </a:p>
        </p:txBody>
      </p:sp>
      <p:sp>
        <p:nvSpPr>
          <p:cNvPr id="5" name="Rectangle 4"/>
          <p:cNvSpPr/>
          <p:nvPr/>
        </p:nvSpPr>
        <p:spPr>
          <a:xfrm>
            <a:off x="878888" y="87896"/>
            <a:ext cx="10577490" cy="4816703"/>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b="1" dirty="0" err="1">
                <a:latin typeface="Times New Roman" panose="02020603050405020304" pitchFamily="18" charset="0"/>
                <a:ea typeface="Times New Roman" panose="02020603050405020304" pitchFamily="18" charset="0"/>
              </a:rPr>
              <a:t>Diniya</a:t>
            </a:r>
            <a:r>
              <a:rPr lang="en-US" b="1" dirty="0">
                <a:latin typeface="Times New Roman" panose="02020603050405020304" pitchFamily="18" charset="0"/>
                <a:ea typeface="Times New Roman" panose="02020603050405020304" pitchFamily="18" charset="0"/>
              </a:rPr>
              <a:t> David, Et al., (2017</a:t>
            </a:r>
            <a:r>
              <a:rPr lang="en-US" b="1" dirty="0" smtClean="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this present experimental investigation, the cellular property is achieved by addition of aluminum metal powder in varied percentages such as 0.5, 1, 1.5, 2, 2.5, and 3%. Crushed clay brick is used as replacement of conventional fine aggregate with varied percentages such as 10, 20,23,25,27 and 30% in each percentage of cellular concrete. The cellular property is improved by increased addition of aluminum metal powder. The compressive strength will increase up to 25% replacement of crushed clay brick in cellular concrete</a:t>
            </a:r>
            <a:r>
              <a:rPr lang="en-US" dirty="0" smtClean="0">
                <a:latin typeface="Times New Roman" panose="02020603050405020304" pitchFamily="18" charset="0"/>
                <a:cs typeface="Times New Roman" panose="02020603050405020304" pitchFamily="18" charset="0"/>
              </a:rPr>
              <a:t>.</a:t>
            </a:r>
          </a:p>
          <a:p>
            <a:pPr marL="285750" indent="-285750" algn="just">
              <a:lnSpc>
                <a:spcPct val="150000"/>
              </a:lnSpc>
              <a:spcBef>
                <a:spcPts val="1200"/>
              </a:spcBef>
              <a:buFont typeface="Wingdings" panose="05000000000000000000" pitchFamily="2" charset="2"/>
              <a:buChar char="Ø"/>
            </a:pPr>
            <a:r>
              <a:rPr lang="en-US" b="1" dirty="0" err="1">
                <a:latin typeface="Times New Roman" panose="02020603050405020304" pitchFamily="18" charset="0"/>
                <a:cs typeface="Times New Roman" panose="02020603050405020304" pitchFamily="18" charset="0"/>
              </a:rPr>
              <a:t>Shruthi</a:t>
            </a:r>
            <a:r>
              <a:rPr lang="en-US" b="1" dirty="0">
                <a:latin typeface="Times New Roman" panose="02020603050405020304" pitchFamily="18" charset="0"/>
                <a:cs typeface="Times New Roman" panose="02020603050405020304" pitchFamily="18" charset="0"/>
              </a:rPr>
              <a:t> H G, Et al., (2017):</a:t>
            </a:r>
            <a:r>
              <a:rPr lang="en-US" b="1" dirty="0"/>
              <a:t> </a:t>
            </a:r>
            <a:r>
              <a:rPr lang="en-US" dirty="0">
                <a:latin typeface="Times New Roman" panose="02020603050405020304" pitchFamily="18" charset="0"/>
                <a:cs typeface="Times New Roman" panose="02020603050405020304" pitchFamily="18" charset="0"/>
              </a:rPr>
              <a:t>This study aimed to investigate the suitability of using crushed brick in concrete. Crushed brick originated from demolished masonry was crushed in the laboratory and added partial sand replacement. Five replacement levels, 10%,20% ,30%,40%, 50%, were compared with the control. The tests on concrete showed that the mechanical properties (compressive strengths) of concrete containing crushed brick were well comparable to those of the concrete without ground brick.</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4140287"/>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5090403" y="6492875"/>
            <a:ext cx="3797300" cy="365125"/>
          </a:xfrm>
        </p:spPr>
        <p:txBody>
          <a:bodyPr/>
          <a:lstStyle/>
          <a:p>
            <a:r>
              <a:rPr lang="en-US" b="1" dirty="0" smtClean="0"/>
              <a:t>Dept. of Civil Engineering, VKIT</a:t>
            </a:r>
            <a:endParaRPr lang="en-IN" b="1" dirty="0"/>
          </a:p>
        </p:txBody>
      </p:sp>
      <p:sp>
        <p:nvSpPr>
          <p:cNvPr id="4" name="Slide Number Placeholder 3"/>
          <p:cNvSpPr>
            <a:spLocks noGrp="1"/>
          </p:cNvSpPr>
          <p:nvPr>
            <p:ph type="sldNum" sz="quarter" idx="12"/>
          </p:nvPr>
        </p:nvSpPr>
        <p:spPr/>
        <p:txBody>
          <a:bodyPr/>
          <a:lstStyle/>
          <a:p>
            <a:fld id="{24027DF9-9D11-4A12-9A91-D7D69AC2A0A6}" type="slidenum">
              <a:rPr lang="en-IN" smtClean="0"/>
              <a:pPr/>
              <a:t>8</a:t>
            </a:fld>
            <a:endParaRPr lang="en-IN"/>
          </a:p>
        </p:txBody>
      </p:sp>
      <p:sp>
        <p:nvSpPr>
          <p:cNvPr id="5" name="Rectangle 4"/>
          <p:cNvSpPr/>
          <p:nvPr/>
        </p:nvSpPr>
        <p:spPr>
          <a:xfrm>
            <a:off x="878887" y="60216"/>
            <a:ext cx="10512151" cy="6478697"/>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b="1" dirty="0">
                <a:latin typeface="Times New Roman" panose="02020603050405020304" pitchFamily="18" charset="0"/>
                <a:ea typeface="Times New Roman" panose="02020603050405020304" pitchFamily="18" charset="0"/>
              </a:rPr>
              <a:t>R. </a:t>
            </a:r>
            <a:r>
              <a:rPr lang="en-US" b="1" dirty="0" err="1">
                <a:latin typeface="Times New Roman" panose="02020603050405020304" pitchFamily="18" charset="0"/>
                <a:ea typeface="Times New Roman" panose="02020603050405020304" pitchFamily="18" charset="0"/>
              </a:rPr>
              <a:t>Veerakumar</a:t>
            </a:r>
            <a:r>
              <a:rPr lang="en-US" b="1" dirty="0">
                <a:latin typeface="Times New Roman" panose="02020603050405020304" pitchFamily="18" charset="0"/>
                <a:ea typeface="Times New Roman" panose="02020603050405020304" pitchFamily="18" charset="0"/>
              </a:rPr>
              <a:t>, (2018</a:t>
            </a:r>
            <a:r>
              <a:rPr lang="en-US" b="1" dirty="0" smtClean="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This study aimed to investigate the suitability of using brick debris in concrete in place of fine aggregate. Brick debris originated from demolished masonry walls crushed in the laboratory and added in partial fine aggregate replacement. Four replacement levels, 5%, 10%, 15%, and 20%, were compared with the control. The tests on concrete showed that the mechanical properties (compressive strength test) of concrete containing brick debris were well comparable to those of the concrete without ground brick</a:t>
            </a:r>
            <a:r>
              <a:rPr lang="en-US" dirty="0" smtClean="0">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Ø"/>
            </a:pPr>
            <a:r>
              <a:rPr lang="en-US" b="1" dirty="0" err="1">
                <a:latin typeface="Times New Roman" panose="02020603050405020304" pitchFamily="18" charset="0"/>
                <a:cs typeface="Times New Roman" panose="02020603050405020304" pitchFamily="18" charset="0"/>
              </a:rPr>
              <a:t>Awadhesh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Chandramauli</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et.al</a:t>
            </a:r>
            <a:r>
              <a:rPr lang="en-US" b="1" dirty="0">
                <a:latin typeface="Times New Roman" panose="02020603050405020304" pitchFamily="18" charset="0"/>
                <a:cs typeface="Times New Roman" panose="02020603050405020304" pitchFamily="18" charset="0"/>
              </a:rPr>
              <a:t>., (2018</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waste material of fire bricks can be used as fine aggregates. Properties of fire bricks are increases the strength of concrete. This research able to reduce the dependency on sand and open a new option to dispose of waste fire bricks. Partial replacement is done at 0%, 22%, 25%, 28% and 31% in this project. The test result says the 28% replacement gives the maximum tensile </a:t>
            </a:r>
            <a:r>
              <a:rPr lang="en-US" dirty="0" smtClean="0">
                <a:latin typeface="Times New Roman" panose="02020603050405020304" pitchFamily="18" charset="0"/>
                <a:cs typeface="Times New Roman" panose="02020603050405020304" pitchFamily="18" charset="0"/>
              </a:rPr>
              <a:t>strength.</a:t>
            </a:r>
          </a:p>
          <a:p>
            <a:pPr marL="285750" indent="-285750" algn="just">
              <a:lnSpc>
                <a:spcPct val="150000"/>
              </a:lnSpc>
              <a:spcBef>
                <a:spcPts val="1200"/>
              </a:spcBef>
              <a:buFont typeface="Wingdings" panose="05000000000000000000" pitchFamily="2" charset="2"/>
              <a:buChar char="Ø"/>
            </a:pPr>
            <a:r>
              <a:rPr lang="en-US" b="1" dirty="0" err="1" smtClean="0"/>
              <a:t>Anayat</a:t>
            </a:r>
            <a:r>
              <a:rPr lang="en-US" b="1" dirty="0" smtClean="0"/>
              <a:t> </a:t>
            </a:r>
            <a:r>
              <a:rPr lang="en-US" b="1" dirty="0"/>
              <a:t>Ali, </a:t>
            </a:r>
            <a:r>
              <a:rPr lang="en-US" b="1" dirty="0"/>
              <a:t>e</a:t>
            </a:r>
            <a:r>
              <a:rPr lang="en-US" b="1" dirty="0" smtClean="0"/>
              <a:t>t.al</a:t>
            </a:r>
            <a:r>
              <a:rPr lang="en-US" b="1" dirty="0"/>
              <a:t>., (2019</a:t>
            </a:r>
            <a:r>
              <a:rPr lang="en-US" b="1" dirty="0" smtClean="0"/>
              <a:t>): </a:t>
            </a:r>
            <a:r>
              <a:rPr lang="en-US" dirty="0">
                <a:latin typeface="Times New Roman" panose="02020603050405020304" pitchFamily="18" charset="0"/>
                <a:cs typeface="Times New Roman" panose="02020603050405020304" pitchFamily="18" charset="0"/>
              </a:rPr>
              <a:t>This research review will discuss the partial replacement of fine aggregate with brick dust and how to reduce the dependency on the natural resources such as sand used as fine aggregate and provide a new way to dispose of waste brick debris. Different replacement levels 10%, 15%, and 20%, will be checked. Different tests showed that the compressive strength is enhanced by using optimum percentage replacement of natural fine aggregate with brick debris compared to conventional mortar and concrete.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3241057"/>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F063A5-DE39-4E57-AA7E-87A0D067F4D0}" type="datetime1">
              <a:rPr lang="en-IN" smtClean="0"/>
              <a:pPr/>
              <a:t>28-07-2022</a:t>
            </a:fld>
            <a:endParaRPr lang="en-IN"/>
          </a:p>
        </p:txBody>
      </p:sp>
      <p:sp>
        <p:nvSpPr>
          <p:cNvPr id="3" name="Footer Placeholder 2"/>
          <p:cNvSpPr>
            <a:spLocks noGrp="1"/>
          </p:cNvSpPr>
          <p:nvPr>
            <p:ph type="ftr" sz="quarter" idx="11"/>
          </p:nvPr>
        </p:nvSpPr>
        <p:spPr/>
        <p:txBody>
          <a:bodyPr/>
          <a:lstStyle/>
          <a:p>
            <a:r>
              <a:rPr lang="en-US" smtClean="0"/>
              <a:t>Dept. of Civil Engineering, VIT</a:t>
            </a:r>
            <a:endParaRPr lang="en-IN"/>
          </a:p>
        </p:txBody>
      </p:sp>
      <p:sp>
        <p:nvSpPr>
          <p:cNvPr id="4" name="Slide Number Placeholder 3"/>
          <p:cNvSpPr>
            <a:spLocks noGrp="1"/>
          </p:cNvSpPr>
          <p:nvPr>
            <p:ph type="sldNum" sz="quarter" idx="12"/>
          </p:nvPr>
        </p:nvSpPr>
        <p:spPr/>
        <p:txBody>
          <a:bodyPr/>
          <a:lstStyle/>
          <a:p>
            <a:fld id="{24027DF9-9D11-4A12-9A91-D7D69AC2A0A6}" type="slidenum">
              <a:rPr lang="en-IN" smtClean="0"/>
              <a:pPr/>
              <a:t>9</a:t>
            </a:fld>
            <a:endParaRPr lang="en-IN"/>
          </a:p>
        </p:txBody>
      </p:sp>
      <p:sp>
        <p:nvSpPr>
          <p:cNvPr id="5" name="Rectangle 4"/>
          <p:cNvSpPr/>
          <p:nvPr/>
        </p:nvSpPr>
        <p:spPr>
          <a:xfrm>
            <a:off x="878886" y="0"/>
            <a:ext cx="10512151" cy="3139321"/>
          </a:xfrm>
          <a:prstGeom prst="rect">
            <a:avLst/>
          </a:prstGeom>
        </p:spPr>
        <p:txBody>
          <a:bodyPr wrap="square">
            <a:spAutoFit/>
          </a:bodyPr>
          <a:lstStyle/>
          <a:p>
            <a:pPr marL="71755" marR="68580" algn="just">
              <a:lnSpc>
                <a:spcPct val="150000"/>
              </a:lnSpc>
              <a:spcBef>
                <a:spcPts val="1200"/>
              </a:spcBef>
              <a:spcAft>
                <a:spcPts val="0"/>
              </a:spcAft>
            </a:pPr>
            <a:r>
              <a:rPr lang="en-US" sz="2400" b="1" dirty="0">
                <a:latin typeface="Times New Roman" panose="02020603050405020304" pitchFamily="18" charset="0"/>
                <a:ea typeface="Times New Roman" panose="02020603050405020304" pitchFamily="18" charset="0"/>
              </a:rPr>
              <a:t>CONCLUSION OF LITERATURE REVIEW:</a:t>
            </a:r>
            <a:endParaRPr lang="en-IN" sz="2400" dirty="0">
              <a:latin typeface="Times New Roman" panose="02020603050405020304" pitchFamily="18" charset="0"/>
              <a:ea typeface="Times New Roman" panose="02020603050405020304" pitchFamily="18" charset="0"/>
            </a:endParaRPr>
          </a:p>
          <a:p>
            <a:pPr marL="71755" marR="68580" algn="just">
              <a:lnSpc>
                <a:spcPct val="150000"/>
              </a:lnSpc>
              <a:spcAft>
                <a:spcPts val="0"/>
              </a:spcAft>
            </a:pPr>
            <a:r>
              <a:rPr lang="en-US" dirty="0">
                <a:latin typeface="Times New Roman" panose="02020603050405020304" pitchFamily="18" charset="0"/>
                <a:ea typeface="Times New Roman" panose="02020603050405020304" pitchFamily="18" charset="0"/>
              </a:rPr>
              <a:t>A comprehensive review of literature covering papers from Journals and conferences was carried out: papers reviewed were predominantly based on Waste brick powder. The literature review indicates that very few publications are available on the waste brick powder, Variables aspect ratio such as, different grades of concretes and different percentages of brick powder are simultaneously covered in papers reviewed. Therefore, there is requirement for the study the both compressive strength and Flexural strength of concrete preparing using waste brick powder as a partial replacement of fine aggregate.</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31391662"/>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tf00001192</Template>
  <TotalTime>8637821</TotalTime>
  <Words>4995</Words>
  <Application>Microsoft Office PowerPoint</Application>
  <PresentationFormat>Widescreen</PresentationFormat>
  <Paragraphs>1279</Paragraphs>
  <Slides>63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Algerian</vt:lpstr>
      <vt:lpstr>Arial</vt:lpstr>
      <vt:lpstr>Browallia New</vt:lpstr>
      <vt:lpstr>Calibri</vt:lpstr>
      <vt:lpstr>Century Gothic</vt:lpstr>
      <vt:lpstr>Courier New</vt:lpstr>
      <vt:lpstr>Palatino Linotype</vt:lpstr>
      <vt:lpstr>Times New Roman</vt:lpstr>
      <vt:lpstr>Wingdings</vt:lpstr>
      <vt:lpstr>Executive</vt:lpstr>
      <vt:lpstr>PowerPoint Presentation</vt:lpstr>
      <vt:lpstr>CONTENTS</vt:lpstr>
      <vt:lpstr>INTRODUCTION</vt:lpstr>
      <vt:lpstr>WASTE BRICK POWDER</vt:lpstr>
      <vt:lpstr>PowerPoint Presentation</vt:lpstr>
      <vt:lpstr>LITERATURE REVIEW</vt:lpstr>
      <vt:lpstr>PowerPoint Presentation</vt:lpstr>
      <vt:lpstr>PowerPoint Presentation</vt:lpstr>
      <vt:lpstr>PowerPoint Presentation</vt:lpstr>
      <vt:lpstr>MATERIALS &amp; METHODOLOGY</vt:lpstr>
      <vt:lpstr>TESTS ON MATERIALS.</vt:lpstr>
      <vt:lpstr>PowerPoint Presentation</vt:lpstr>
      <vt:lpstr>TESTS ON CEMENT </vt:lpstr>
      <vt:lpstr>PowerPoint Presentation</vt:lpstr>
      <vt:lpstr>TESTS ON FINE AGGREGATE</vt:lpstr>
      <vt:lpstr>PowerPoint Presentation</vt:lpstr>
      <vt:lpstr>PowerPoint Presentation</vt:lpstr>
      <vt:lpstr>PowerPoint Presentation</vt:lpstr>
      <vt:lpstr>PowerPoint Presentation</vt:lpstr>
      <vt:lpstr>PowerPoint Presentation</vt:lpstr>
      <vt:lpstr>PowerPoint Presentation</vt:lpstr>
      <vt:lpstr>TESTS ON BRICK POWDER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SLUMP TEST</vt:lpstr>
      <vt:lpstr>PowerPoint Presentation</vt:lpstr>
      <vt:lpstr>CAST &amp; TEST</vt:lpstr>
      <vt:lpstr>COMPRESSIVE STRENGTH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Chetan Aili</dc:creator>
  <cp:lastModifiedBy>HP</cp:lastModifiedBy>
  <cp:revision>342</cp:revision>
  <dcterms:created xsi:type="dcterms:W3CDTF">2021-07-07T15:04:20Z</dcterms:created>
  <dcterms:modified xsi:type="dcterms:W3CDTF">2022-07-28T15:39:27Z</dcterms:modified>
</cp:coreProperties>
</file>